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17" r:id="rId3"/>
    <p:sldId id="258" r:id="rId4"/>
    <p:sldId id="260" r:id="rId5"/>
    <p:sldId id="262" r:id="rId6"/>
    <p:sldId id="257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2" r:id="rId16"/>
    <p:sldId id="275" r:id="rId17"/>
    <p:sldId id="273" r:id="rId18"/>
    <p:sldId id="276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71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2960289686012"/>
          <c:y val="0.10087945528548062"/>
          <c:w val="0.77265687275201711"/>
          <c:h val="0.801185286621783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Na+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142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K+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Φύλλο1!$C$2:$C$3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Ca2+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Φύλλο1!$D$2:$D$3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Mg2+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Φύλλο1!$E$2:$E$3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HCO3-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Φύλλο1!$F$2:$F$3</c:f>
              <c:numCache>
                <c:formatCode>General</c:formatCode>
                <c:ptCount val="2"/>
                <c:pt idx="1">
                  <c:v>25</c:v>
                </c:pt>
              </c:numCache>
            </c:numRef>
          </c:val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Cl-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Φύλλο1!$G$2:$G$3</c:f>
              <c:numCache>
                <c:formatCode>General</c:formatCode>
                <c:ptCount val="2"/>
                <c:pt idx="1">
                  <c:v>105</c:v>
                </c:pt>
              </c:numCache>
            </c:numRef>
          </c:val>
        </c:ser>
        <c:ser>
          <c:idx val="6"/>
          <c:order val="6"/>
          <c:tx>
            <c:strRef>
              <c:f>Φύλλο1!$H$1</c:f>
              <c:strCache>
                <c:ptCount val="1"/>
                <c:pt idx="0">
                  <c:v>HPO4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Φύλλο1!$H$2:$H$3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</c:ser>
        <c:ser>
          <c:idx val="7"/>
          <c:order val="7"/>
          <c:tx>
            <c:strRef>
              <c:f>Φύλλο1!$I$1</c:f>
              <c:strCache>
                <c:ptCount val="1"/>
                <c:pt idx="0">
                  <c:v>SO4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Φύλλο1!$I$2:$I$3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ser>
          <c:idx val="8"/>
          <c:order val="8"/>
          <c:tx>
            <c:strRef>
              <c:f>Φύλλο1!$J$1</c:f>
              <c:strCache>
                <c:ptCount val="1"/>
                <c:pt idx="0">
                  <c:v>OA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Φύλλο1!$J$2:$J$3</c:f>
              <c:numCache>
                <c:formatCode>General</c:formatCode>
                <c:ptCount val="2"/>
                <c:pt idx="1">
                  <c:v>6</c:v>
                </c:pt>
              </c:numCache>
            </c:numRef>
          </c:val>
        </c:ser>
        <c:ser>
          <c:idx val="9"/>
          <c:order val="9"/>
          <c:tx>
            <c:strRef>
              <c:f>Φύλλο1!$K$1</c:f>
              <c:strCache>
                <c:ptCount val="1"/>
                <c:pt idx="0">
                  <c:v>PR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Φύλλο1!$K$2:$K$3</c:f>
              <c:numCache>
                <c:formatCode>General</c:formatCode>
                <c:ptCount val="2"/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overlap val="100"/>
        <c:axId val="127440768"/>
        <c:axId val="127442304"/>
      </c:barChart>
      <c:catAx>
        <c:axId val="127440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7442304"/>
        <c:crosses val="autoZero"/>
        <c:auto val="1"/>
        <c:lblAlgn val="ctr"/>
        <c:lblOffset val="100"/>
        <c:noMultiLvlLbl val="0"/>
      </c:catAx>
      <c:valAx>
        <c:axId val="12744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90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7440768"/>
        <c:crosses val="autoZero"/>
        <c:crossBetween val="between"/>
      </c:valAx>
      <c:spPr>
        <a:noFill/>
        <a:ln>
          <a:solidFill>
            <a:schemeClr val="bg1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2960289686012"/>
          <c:y val="0.10087945528548062"/>
          <c:w val="0.77265687275201911"/>
          <c:h val="0.801185286621783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Na+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142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K+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Φύλλο1!$C$2:$C$3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Ca2+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Φύλλο1!$D$2:$D$3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Mg2+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Φύλλο1!$E$2:$E$3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HCO3-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Φύλλο1!$F$2:$F$3</c:f>
              <c:numCache>
                <c:formatCode>General</c:formatCode>
                <c:ptCount val="2"/>
                <c:pt idx="1">
                  <c:v>25</c:v>
                </c:pt>
              </c:numCache>
            </c:numRef>
          </c:val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Cl-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Φύλλο1!$G$2:$G$3</c:f>
              <c:numCache>
                <c:formatCode>General</c:formatCode>
                <c:ptCount val="2"/>
                <c:pt idx="1">
                  <c:v>105</c:v>
                </c:pt>
              </c:numCache>
            </c:numRef>
          </c:val>
        </c:ser>
        <c:ser>
          <c:idx val="6"/>
          <c:order val="6"/>
          <c:tx>
            <c:strRef>
              <c:f>Φύλλο1!$H$1</c:f>
              <c:strCache>
                <c:ptCount val="1"/>
                <c:pt idx="0">
                  <c:v>HPO4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Φύλλο1!$H$2:$H$3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</c:ser>
        <c:ser>
          <c:idx val="7"/>
          <c:order val="7"/>
          <c:tx>
            <c:strRef>
              <c:f>Φύλλο1!$I$1</c:f>
              <c:strCache>
                <c:ptCount val="1"/>
                <c:pt idx="0">
                  <c:v>SO4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Φύλλο1!$I$2:$I$3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ser>
          <c:idx val="8"/>
          <c:order val="8"/>
          <c:tx>
            <c:strRef>
              <c:f>Φύλλο1!$J$1</c:f>
              <c:strCache>
                <c:ptCount val="1"/>
                <c:pt idx="0">
                  <c:v>OA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Φύλλο1!$J$2:$J$3</c:f>
              <c:numCache>
                <c:formatCode>General</c:formatCode>
                <c:ptCount val="2"/>
                <c:pt idx="1">
                  <c:v>6</c:v>
                </c:pt>
              </c:numCache>
            </c:numRef>
          </c:val>
        </c:ser>
        <c:ser>
          <c:idx val="9"/>
          <c:order val="9"/>
          <c:tx>
            <c:strRef>
              <c:f>Φύλλο1!$K$1</c:f>
              <c:strCache>
                <c:ptCount val="1"/>
                <c:pt idx="0">
                  <c:v>PR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Κατιόντα</c:v>
                </c:pt>
                <c:pt idx="1">
                  <c:v>Ανιόντα</c:v>
                </c:pt>
              </c:strCache>
            </c:strRef>
          </c:cat>
          <c:val>
            <c:numRef>
              <c:f>Φύλλο1!$K$2:$K$3</c:f>
              <c:numCache>
                <c:formatCode>General</c:formatCode>
                <c:ptCount val="2"/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overlap val="100"/>
        <c:axId val="91404160"/>
        <c:axId val="91405696"/>
      </c:barChart>
      <c:catAx>
        <c:axId val="91404160"/>
        <c:scaling>
          <c:orientation val="minMax"/>
        </c:scaling>
        <c:delete val="0"/>
        <c:axPos val="b"/>
        <c:majorTickMark val="out"/>
        <c:minorTickMark val="none"/>
        <c:tickLblPos val="nextTo"/>
        <c:crossAx val="91405696"/>
        <c:crosses val="autoZero"/>
        <c:auto val="1"/>
        <c:lblAlgn val="ctr"/>
        <c:lblOffset val="100"/>
        <c:noMultiLvlLbl val="0"/>
      </c:catAx>
      <c:valAx>
        <c:axId val="9140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90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1404160"/>
        <c:crosses val="autoZero"/>
        <c:crossBetween val="between"/>
      </c:valAx>
      <c:spPr>
        <a:noFill/>
        <a:ln>
          <a:solidFill>
            <a:schemeClr val="bg1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C41A9-25E3-4A75-85D6-F745988AD2E6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D0DF-BDDD-4DDE-BCED-C0D67DA2DDB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5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D0DF-BDDD-4DDE-BCED-C0D67DA2DDBA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D0DF-BDDD-4DDE-BCED-C0D67DA2DDBA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D0DF-BDDD-4DDE-BCED-C0D67DA2DDBA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D0DF-BDDD-4DDE-BCED-C0D67DA2DDBA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D0DF-BDDD-4DDE-BCED-C0D67DA2DDBA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D0DF-BDDD-4DDE-BCED-C0D67DA2DDBA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hponline.co.uk/wp-content/uploads/2015/07/mind-the-gap.jpg"/>
          <p:cNvPicPr>
            <a:picLocks noChangeAspect="1" noChangeArrowheads="1"/>
          </p:cNvPicPr>
          <p:nvPr/>
        </p:nvPicPr>
        <p:blipFill>
          <a:blip r:embed="rId2" cstate="print">
            <a:lum bright="-40000" contrast="-20000"/>
          </a:blip>
          <a:srcRect/>
          <a:stretch>
            <a:fillRect/>
          </a:stretch>
        </p:blipFill>
        <p:spPr bwMode="auto">
          <a:xfrm>
            <a:off x="863588" y="1628800"/>
            <a:ext cx="7416824" cy="460851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712968" cy="158417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  <a:latin typeface="Bookman Old Style" pitchFamily="18" charset="0"/>
              </a:rPr>
              <a:t>Σημασία των χασμάτων</a:t>
            </a:r>
            <a:br>
              <a:rPr lang="el-GR" sz="3600" b="1" dirty="0" smtClean="0">
                <a:solidFill>
                  <a:srgbClr val="FFC000"/>
                </a:solidFill>
                <a:latin typeface="Bookman Old Style" pitchFamily="18" charset="0"/>
              </a:rPr>
            </a:br>
            <a:r>
              <a:rPr lang="el-GR" sz="3600" b="1" dirty="0" smtClean="0">
                <a:solidFill>
                  <a:srgbClr val="FFC000"/>
                </a:solidFill>
                <a:latin typeface="Bookman Old Style" pitchFamily="18" charset="0"/>
              </a:rPr>
              <a:t>στη διερεύνηση και θεραπεία</a:t>
            </a:r>
            <a:br>
              <a:rPr lang="el-GR" sz="3600" b="1" dirty="0" smtClean="0">
                <a:solidFill>
                  <a:srgbClr val="FFC000"/>
                </a:solidFill>
                <a:latin typeface="Bookman Old Style" pitchFamily="18" charset="0"/>
              </a:rPr>
            </a:br>
            <a:r>
              <a:rPr lang="el-GR" sz="3600" b="1" dirty="0" smtClean="0">
                <a:solidFill>
                  <a:srgbClr val="FFC000"/>
                </a:solidFill>
                <a:latin typeface="Bookman Old Style" pitchFamily="18" charset="0"/>
              </a:rPr>
              <a:t> των </a:t>
            </a:r>
            <a:r>
              <a:rPr lang="el-GR" sz="3600" b="1" dirty="0" err="1" smtClean="0">
                <a:solidFill>
                  <a:srgbClr val="FFC000"/>
                </a:solidFill>
                <a:latin typeface="Bookman Old Style" pitchFamily="18" charset="0"/>
              </a:rPr>
              <a:t>οξεοβασικών</a:t>
            </a:r>
            <a:r>
              <a:rPr lang="el-GR" sz="3600" b="1" dirty="0" smtClean="0">
                <a:solidFill>
                  <a:srgbClr val="FFC000"/>
                </a:solidFill>
                <a:latin typeface="Bookman Old Style" pitchFamily="18" charset="0"/>
              </a:rPr>
              <a:t> διαταραχών</a:t>
            </a:r>
            <a:br>
              <a:rPr lang="el-GR" sz="3600" b="1" dirty="0" smtClean="0">
                <a:solidFill>
                  <a:srgbClr val="FFC000"/>
                </a:solidFill>
                <a:latin typeface="Bookman Old Style" pitchFamily="18" charset="0"/>
              </a:rPr>
            </a:br>
            <a:endParaRPr lang="el-GR" sz="36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743200" y="5465440"/>
            <a:ext cx="6400800" cy="1392560"/>
          </a:xfrm>
        </p:spPr>
        <p:txBody>
          <a:bodyPr>
            <a:normAutofit/>
          </a:bodyPr>
          <a:lstStyle/>
          <a:p>
            <a:pPr algn="r"/>
            <a:r>
              <a:rPr lang="el-GR" sz="2400" b="1" dirty="0" smtClean="0">
                <a:solidFill>
                  <a:srgbClr val="FFFF00"/>
                </a:solidFill>
                <a:latin typeface="Bookman Old Style" pitchFamily="18" charset="0"/>
              </a:rPr>
              <a:t>Νικόλαος Κ. </a:t>
            </a:r>
            <a:r>
              <a:rPr lang="el-GR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Καπλάνης</a:t>
            </a:r>
            <a:endParaRPr lang="el-GR" sz="24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r"/>
            <a:r>
              <a:rPr lang="el-GR" sz="2400" b="1" dirty="0" smtClean="0">
                <a:solidFill>
                  <a:srgbClr val="FFFF00"/>
                </a:solidFill>
                <a:latin typeface="Bookman Old Style" pitchFamily="18" charset="0"/>
              </a:rPr>
              <a:t>Νεφρολόγος</a:t>
            </a:r>
          </a:p>
          <a:p>
            <a:pPr algn="r"/>
            <a:r>
              <a:rPr lang="el-GR" sz="2400" b="1" dirty="0" smtClean="0">
                <a:solidFill>
                  <a:srgbClr val="FFFF00"/>
                </a:solidFill>
                <a:latin typeface="Bookman Old Style" pitchFamily="18" charset="0"/>
              </a:rPr>
              <a:t>ΜΧΑ Θεραπευτική, Θεσσαλονίκη</a:t>
            </a:r>
            <a:endParaRPr lang="el-GR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0" y="0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9</a:t>
            </a:r>
            <a:r>
              <a:rPr kumimoji="0" lang="el-G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ο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Ετήσιο Μετεκπαιδευτικό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Σεμινάριο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baseline="0" dirty="0" smtClean="0">
                <a:solidFill>
                  <a:srgbClr val="FFC000"/>
                </a:solidFill>
                <a:latin typeface="Bookman Old Style" pitchFamily="18" charset="0"/>
                <a:ea typeface="+mj-ea"/>
                <a:cs typeface="+mj-cs"/>
              </a:rPr>
              <a:t>Υγρών,</a:t>
            </a:r>
            <a:r>
              <a:rPr lang="el-GR" sz="2000" b="1" dirty="0" smtClean="0">
                <a:solidFill>
                  <a:srgbClr val="FFC000"/>
                </a:solidFill>
                <a:latin typeface="Bookman Old Style" pitchFamily="18" charset="0"/>
                <a:ea typeface="+mj-ea"/>
                <a:cs typeface="+mj-cs"/>
              </a:rPr>
              <a:t> Ηλεκτρολυτών &amp; </a:t>
            </a:r>
            <a:r>
              <a:rPr lang="el-GR" sz="2000" b="1" dirty="0" err="1" smtClean="0">
                <a:solidFill>
                  <a:srgbClr val="FFC000"/>
                </a:solidFill>
                <a:latin typeface="Bookman Old Style" pitchFamily="18" charset="0"/>
                <a:ea typeface="+mj-ea"/>
                <a:cs typeface="+mj-cs"/>
              </a:rPr>
              <a:t>Οξεοβασικής</a:t>
            </a:r>
            <a:r>
              <a:rPr lang="el-GR" sz="2000" b="1" dirty="0" smtClean="0">
                <a:solidFill>
                  <a:srgbClr val="FFC000"/>
                </a:solidFill>
                <a:latin typeface="Bookman Old Style" pitchFamily="18" charset="0"/>
                <a:ea typeface="+mj-ea"/>
                <a:cs typeface="+mj-cs"/>
              </a:rPr>
              <a:t> Ισορροπίας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Κομοτηνή,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25-26 Σεπτεμβρίου 2015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Σχηματικός προσδιορισμός χάσματος ανιόντων ορού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39552" y="16002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- Δεξιό άγκιστρο"/>
          <p:cNvSpPr/>
          <p:nvPr/>
        </p:nvSpPr>
        <p:spPr>
          <a:xfrm>
            <a:off x="7092280" y="2996952"/>
            <a:ext cx="360040" cy="288032"/>
          </a:xfrm>
          <a:prstGeom prst="rightBrac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7" name="6 - Στρογγυλεμένο ορθογώνιο"/>
          <p:cNvSpPr/>
          <p:nvPr/>
        </p:nvSpPr>
        <p:spPr>
          <a:xfrm>
            <a:off x="7596336" y="2924944"/>
            <a:ext cx="1547664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ΧΑΣΜΑ</a:t>
            </a:r>
          </a:p>
          <a:p>
            <a:pPr algn="ctr"/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ΑΝΙΟΝΤΩΝ ΟΡΟΥ</a:t>
            </a:r>
            <a:endParaRPr lang="el-GR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9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8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7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 uiExpand="1">
        <p:bldSub>
          <a:bldChart bld="categoryEl"/>
        </p:bldSub>
      </p:bldGraphic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FFC000"/>
                </a:solidFill>
                <a:latin typeface="Bookman Old Style" pitchFamily="18" charset="0"/>
              </a:rPr>
              <a:t>Φυσιολογικές τιμές ΧΑ ορού (1)</a:t>
            </a:r>
            <a:endParaRPr lang="el-GR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Bookman Old Style" pitchFamily="18" charset="0"/>
              </a:rPr>
              <a:t>Φυσιολογικές τιμές 10-12 </a:t>
            </a:r>
            <a:r>
              <a:rPr lang="en-US" dirty="0" smtClean="0">
                <a:latin typeface="Bookman Old Style" pitchFamily="18" charset="0"/>
              </a:rPr>
              <a:t>mEq/L</a:t>
            </a:r>
          </a:p>
          <a:p>
            <a:r>
              <a:rPr lang="el-GR" dirty="0" smtClean="0">
                <a:latin typeface="Bookman Old Style" pitchFamily="18" charset="0"/>
              </a:rPr>
              <a:t>Αναλυτές με </a:t>
            </a:r>
            <a:r>
              <a:rPr lang="el-GR" dirty="0" err="1" smtClean="0">
                <a:latin typeface="Bookman Old Style" pitchFamily="18" charset="0"/>
              </a:rPr>
              <a:t>Ιοντο</a:t>
            </a:r>
            <a:r>
              <a:rPr lang="el-GR" dirty="0" smtClean="0">
                <a:latin typeface="Bookman Old Style" pitchFamily="18" charset="0"/>
              </a:rPr>
              <a:t>-επιλεκτικό ηλεκτρόδιο</a:t>
            </a:r>
          </a:p>
          <a:p>
            <a:endParaRPr lang="en-US" dirty="0" smtClean="0">
              <a:latin typeface="Bookman Old Style" pitchFamily="18" charset="0"/>
            </a:endParaRPr>
          </a:p>
          <a:p>
            <a:endParaRPr lang="en-US" dirty="0" smtClean="0">
              <a:latin typeface="Bookman Old Style" pitchFamily="18" charset="0"/>
            </a:endParaRPr>
          </a:p>
          <a:p>
            <a:endParaRPr lang="el-GR" dirty="0" smtClean="0">
              <a:latin typeface="Bookman Old Style" pitchFamily="18" charset="0"/>
            </a:endParaRPr>
          </a:p>
          <a:p>
            <a:endParaRPr lang="el-GR" dirty="0" smtClean="0">
              <a:latin typeface="Bookman Old Style" pitchFamily="18" charset="0"/>
            </a:endParaRPr>
          </a:p>
          <a:p>
            <a:endParaRPr lang="el-GR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Ακριβέστερη μέτρηση [</a:t>
            </a:r>
            <a:r>
              <a:rPr lang="en-US" dirty="0" err="1" smtClean="0">
                <a:latin typeface="Bookman Old Style" pitchFamily="18" charset="0"/>
              </a:rPr>
              <a:t>Cl</a:t>
            </a:r>
            <a:r>
              <a:rPr lang="en-US" baseline="30000" dirty="0" smtClean="0">
                <a:latin typeface="Bookman Old Style" pitchFamily="18" charset="0"/>
              </a:rPr>
              <a:t>-</a:t>
            </a:r>
            <a:r>
              <a:rPr lang="en-US" dirty="0" smtClean="0">
                <a:latin typeface="Bookman Old Style" pitchFamily="18" charset="0"/>
              </a:rPr>
              <a:t>]</a:t>
            </a:r>
            <a:r>
              <a:rPr lang="el-GR" dirty="0" smtClean="0">
                <a:latin typeface="Bookman Old Style" pitchFamily="18" charset="0"/>
              </a:rPr>
              <a:t> μείωσε το φυσιολογικό εύρος του ΧΑ σε τιμές </a:t>
            </a:r>
            <a:endParaRPr lang="en-US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dirty="0" smtClean="0">
                <a:latin typeface="Bookman Old Style" pitchFamily="18" charset="0"/>
              </a:rPr>
              <a:t>   6-8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mEq/L</a:t>
            </a:r>
            <a:endParaRPr lang="el-GR" dirty="0">
              <a:latin typeface="Bookman Old Style" pitchFamily="18" charset="0"/>
            </a:endParaRPr>
          </a:p>
        </p:txBody>
      </p:sp>
      <p:pic>
        <p:nvPicPr>
          <p:cNvPr id="1026" name="Picture 2" descr="D:\Νίκος Καπλάνης\Documents\Κομοτηνή 2015\ιοντοεπιλεκτικό ηλεκτρόδι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132856"/>
            <a:ext cx="3600400" cy="2304256"/>
          </a:xfrm>
          <a:prstGeom prst="rect">
            <a:avLst/>
          </a:prstGeom>
          <a:noFill/>
        </p:spPr>
      </p:pic>
      <p:pic>
        <p:nvPicPr>
          <p:cNvPr id="1027" name="Picture 3" descr="D:\Νίκος Καπλάνης\Documents\Κομοτηνή 2015\ion-analyser-modifi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04864"/>
            <a:ext cx="3960440" cy="216024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2951312" y="6309320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latin typeface="Bookman Old Style" pitchFamily="18" charset="0"/>
              </a:rPr>
              <a:t>Sadjadi</a:t>
            </a:r>
            <a:r>
              <a:rPr lang="en-US" sz="1600" dirty="0" smtClean="0">
                <a:latin typeface="Bookman Old Style" pitchFamily="18" charset="0"/>
              </a:rPr>
              <a:t> et al, Inter J </a:t>
            </a:r>
            <a:r>
              <a:rPr lang="en-US" sz="1600" dirty="0" err="1" smtClean="0">
                <a:latin typeface="Bookman Old Style" pitchFamily="18" charset="0"/>
              </a:rPr>
              <a:t>Neph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Renovascular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Dis</a:t>
            </a:r>
            <a:r>
              <a:rPr lang="en-US" sz="1600" dirty="0" smtClean="0">
                <a:latin typeface="Bookman Old Style" pitchFamily="18" charset="0"/>
              </a:rPr>
              <a:t> 2013; 6</a:t>
            </a:r>
            <a:endParaRPr lang="el-GR" sz="1600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FFC000"/>
                </a:solidFill>
                <a:latin typeface="Bookman Old Style" pitchFamily="18" charset="0"/>
              </a:rPr>
              <a:t>Φυσιολογικές τιμές ΧΑ ορού (2)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65822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907704" y="6330806"/>
            <a:ext cx="702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Bookman Old Style" pitchFamily="18" charset="0"/>
              </a:rPr>
              <a:t>Kraut et al</a:t>
            </a:r>
            <a:r>
              <a:rPr lang="el-GR" sz="1600" dirty="0" smtClean="0">
                <a:latin typeface="Bookman Old Style" pitchFamily="18" charset="0"/>
              </a:rPr>
              <a:t>, </a:t>
            </a:r>
            <a:r>
              <a:rPr lang="en-US" sz="1600" dirty="0" err="1" smtClean="0">
                <a:latin typeface="Bookman Old Style" pitchFamily="18" charset="0"/>
              </a:rPr>
              <a:t>Clin</a:t>
            </a:r>
            <a:r>
              <a:rPr lang="en-US" sz="1600" dirty="0" smtClean="0">
                <a:latin typeface="Bookman Old Style" pitchFamily="18" charset="0"/>
              </a:rPr>
              <a:t> J Am Soc </a:t>
            </a:r>
            <a:r>
              <a:rPr lang="en-US" sz="1600" dirty="0" err="1" smtClean="0">
                <a:latin typeface="Bookman Old Style" pitchFamily="18" charset="0"/>
              </a:rPr>
              <a:t>Nephrol</a:t>
            </a:r>
            <a:r>
              <a:rPr lang="en-US" sz="1600" dirty="0" smtClean="0">
                <a:latin typeface="Bookman Old Style" pitchFamily="18" charset="0"/>
              </a:rPr>
              <a:t> 2013; 8</a:t>
            </a:r>
            <a:endParaRPr lang="el-GR" sz="1600" dirty="0">
              <a:latin typeface="Bookman Old Style" pitchFamily="18" charset="0"/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3923928" y="1556792"/>
            <a:ext cx="20882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3923928" y="2060848"/>
            <a:ext cx="21602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FFC000"/>
                </a:solidFill>
                <a:latin typeface="Bookman Old Style" pitchFamily="18" charset="0"/>
              </a:rPr>
              <a:t>Φυσιολογικές τιμές ΧΑ ορού (3)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419872" y="6309320"/>
            <a:ext cx="5364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Bookman Old Style" pitchFamily="18" charset="0"/>
              </a:rPr>
              <a:t>Kraut</a:t>
            </a:r>
            <a:r>
              <a:rPr lang="el-GR" sz="1600" dirty="0" smtClean="0">
                <a:latin typeface="Bookman Old Style" pitchFamily="18" charset="0"/>
              </a:rPr>
              <a:t> &amp;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Nagami</a:t>
            </a:r>
            <a:r>
              <a:rPr lang="el-GR" sz="1600" dirty="0" smtClean="0">
                <a:latin typeface="Bookman Old Style" pitchFamily="18" charset="0"/>
              </a:rPr>
              <a:t>, </a:t>
            </a:r>
            <a:r>
              <a:rPr lang="en-US" sz="1600" dirty="0" smtClean="0">
                <a:latin typeface="Bookman Old Style" pitchFamily="18" charset="0"/>
              </a:rPr>
              <a:t>CJASN 2013; 8</a:t>
            </a:r>
            <a:endParaRPr lang="el-GR" sz="1600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20891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Έλλειψη"/>
          <p:cNvSpPr/>
          <p:nvPr/>
        </p:nvSpPr>
        <p:spPr>
          <a:xfrm>
            <a:off x="3491880" y="2564904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3779912" y="5229200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9" name="8 - Ορθογώνιο"/>
          <p:cNvSpPr/>
          <p:nvPr/>
        </p:nvSpPr>
        <p:spPr>
          <a:xfrm>
            <a:off x="0" y="2564904"/>
            <a:ext cx="9144000" cy="3024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latin typeface="Bookman Old Style" pitchFamily="18" charset="0"/>
              </a:rPr>
              <a:t>Πώς πρέπει να προσδιορίζεται το χάσμα ανιόντων στην καθημερινή κλινική πράξη</a:t>
            </a:r>
            <a:r>
              <a:rPr lang="en-US" sz="3200" dirty="0" smtClean="0">
                <a:latin typeface="Bookman Old Style" pitchFamily="18" charset="0"/>
              </a:rPr>
              <a:t>;</a:t>
            </a:r>
            <a:endParaRPr lang="el-GR" sz="3200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FFC000"/>
                </a:solidFill>
                <a:latin typeface="Bookman Old Style" pitchFamily="18" charset="0"/>
              </a:rPr>
              <a:t>Προσδιορισμός φυσιολογικού  ΧΑ ορού</a:t>
            </a:r>
            <a:endParaRPr lang="el-GR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>
                <a:latin typeface="Bookman Old Style" pitchFamily="18" charset="0"/>
              </a:rPr>
              <a:t>Κάθε εργαστήριο πρέπει να          προσδιορίζει τιμές αναφοράς                      για </a:t>
            </a:r>
            <a:r>
              <a:rPr lang="en-US" sz="2800" dirty="0" smtClean="0">
                <a:latin typeface="Bookman Old Style" pitchFamily="18" charset="0"/>
              </a:rPr>
              <a:t>Na</a:t>
            </a:r>
            <a:r>
              <a:rPr lang="en-US" sz="2800" baseline="30000" dirty="0" smtClean="0">
                <a:latin typeface="Bookman Old Style" pitchFamily="18" charset="0"/>
              </a:rPr>
              <a:t>+</a:t>
            </a:r>
            <a:r>
              <a:rPr lang="en-US" sz="2800" dirty="0" smtClean="0">
                <a:latin typeface="Bookman Old Style" pitchFamily="18" charset="0"/>
              </a:rPr>
              <a:t>, </a:t>
            </a:r>
            <a:r>
              <a:rPr lang="en-US" sz="2800" dirty="0" err="1" smtClean="0">
                <a:latin typeface="Bookman Old Style" pitchFamily="18" charset="0"/>
              </a:rPr>
              <a:t>Cl</a:t>
            </a:r>
            <a:r>
              <a:rPr lang="en-US" sz="2800" baseline="30000" dirty="0" smtClean="0">
                <a:latin typeface="Bookman Old Style" pitchFamily="18" charset="0"/>
              </a:rPr>
              <a:t>-</a:t>
            </a:r>
            <a:r>
              <a:rPr lang="en-US" sz="2800" dirty="0" smtClean="0">
                <a:latin typeface="Bookman Old Style" pitchFamily="18" charset="0"/>
              </a:rPr>
              <a:t>, HCO</a:t>
            </a:r>
            <a:r>
              <a:rPr lang="en-US" sz="2800" baseline="-25000" dirty="0" smtClean="0">
                <a:latin typeface="Bookman Old Style" pitchFamily="18" charset="0"/>
              </a:rPr>
              <a:t>3</a:t>
            </a:r>
            <a:r>
              <a:rPr lang="en-US" sz="2800" baseline="30000" dirty="0" smtClean="0">
                <a:latin typeface="Bookman Old Style" pitchFamily="18" charset="0"/>
              </a:rPr>
              <a:t>-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l-GR" sz="2800" dirty="0" smtClean="0">
                <a:latin typeface="Bookman Old Style" pitchFamily="18" charset="0"/>
              </a:rPr>
              <a:t>με βάση </a:t>
            </a:r>
            <a:r>
              <a:rPr lang="en-US" sz="2800" dirty="0" smtClean="0">
                <a:latin typeface="Bookman Old Style" pitchFamily="18" charset="0"/>
              </a:rPr>
              <a:t>                      </a:t>
            </a:r>
            <a:r>
              <a:rPr lang="el-GR" sz="2800" dirty="0" smtClean="0">
                <a:latin typeface="Bookman Old Style" pitchFamily="18" charset="0"/>
              </a:rPr>
              <a:t>τον αναλυτή που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l-GR" sz="2800" dirty="0" smtClean="0">
                <a:latin typeface="Bookman Old Style" pitchFamily="18" charset="0"/>
              </a:rPr>
              <a:t>χρησιμοποιεί</a:t>
            </a:r>
          </a:p>
          <a:p>
            <a:pPr>
              <a:buNone/>
            </a:pPr>
            <a:endParaRPr lang="el-GR" sz="2800" dirty="0" smtClean="0">
              <a:latin typeface="Bookman Old Style" pitchFamily="18" charset="0"/>
            </a:endParaRPr>
          </a:p>
          <a:p>
            <a:r>
              <a:rPr lang="el-GR" sz="2800" dirty="0" smtClean="0">
                <a:latin typeface="Bookman Old Style" pitchFamily="18" charset="0"/>
              </a:rPr>
              <a:t>Ιδανικό σενάριο είναι να υπάρξουν εξατομικευμένες τιμές αναφοράς για το χάσμα ανιόντων για συγκεκριμένο εργαστήριο σε κάθε ασθενή που ανήκει σε συγκεκριμένη κατηγορίες , όπως </a:t>
            </a:r>
            <a:r>
              <a:rPr lang="el-GR" sz="2800" b="1" dirty="0" smtClean="0">
                <a:solidFill>
                  <a:srgbClr val="FFFF00"/>
                </a:solidFill>
                <a:latin typeface="Bookman Old Style" pitchFamily="18" charset="0"/>
              </a:rPr>
              <a:t>οι διαβητικοί, οι νεφροπαθείς, οι </a:t>
            </a:r>
            <a:r>
              <a:rPr lang="el-GR" sz="2800" b="1" dirty="0" err="1" smtClean="0">
                <a:solidFill>
                  <a:srgbClr val="FFFF00"/>
                </a:solidFill>
                <a:latin typeface="Bookman Old Style" pitchFamily="18" charset="0"/>
              </a:rPr>
              <a:t>ηπατοπαθείς</a:t>
            </a:r>
            <a:r>
              <a:rPr lang="el-GR" sz="2800" b="1" dirty="0" smtClean="0">
                <a:solidFill>
                  <a:srgbClr val="FFFF00"/>
                </a:solidFill>
                <a:latin typeface="Bookman Old Style" pitchFamily="18" charset="0"/>
              </a:rPr>
              <a:t> και </a:t>
            </a:r>
            <a:r>
              <a:rPr lang="el-GR" sz="2800" b="1" dirty="0" err="1" smtClean="0">
                <a:solidFill>
                  <a:srgbClr val="FFFF00"/>
                </a:solidFill>
                <a:latin typeface="Bookman Old Style" pitchFamily="18" charset="0"/>
              </a:rPr>
              <a:t>κιρρωτικοί</a:t>
            </a:r>
            <a:r>
              <a:rPr lang="el-GR" sz="2800" b="1" dirty="0" smtClean="0">
                <a:solidFill>
                  <a:srgbClr val="FFFF00"/>
                </a:solidFill>
                <a:latin typeface="Bookman Old Style" pitchFamily="18" charset="0"/>
              </a:rPr>
              <a:t>, οι ασθενείς με προβλήματα </a:t>
            </a:r>
            <a:r>
              <a:rPr lang="el-GR" sz="2800" b="1" dirty="0" err="1" smtClean="0">
                <a:solidFill>
                  <a:srgbClr val="FFFF00"/>
                </a:solidFill>
                <a:latin typeface="Bookman Old Style" pitchFamily="18" charset="0"/>
              </a:rPr>
              <a:t>αιθυλισμού</a:t>
            </a:r>
            <a:r>
              <a:rPr lang="el-GR" sz="2800" dirty="0" smtClean="0">
                <a:latin typeface="Bookman Old Style" pitchFamily="18" charset="0"/>
              </a:rPr>
              <a:t> </a:t>
            </a:r>
          </a:p>
          <a:p>
            <a:endParaRPr lang="el-GR" sz="2800" dirty="0" smtClean="0">
              <a:latin typeface="Bookman Old Style" pitchFamily="18" charset="0"/>
            </a:endParaRPr>
          </a:p>
        </p:txBody>
      </p:sp>
      <p:pic>
        <p:nvPicPr>
          <p:cNvPr id="4098" name="Picture 2" descr="http://img.medicalexpo.com/images_me/photo-g/electrolyte-analyzer-ise-69998-3695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08720"/>
            <a:ext cx="2160241" cy="23042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78098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  <a:latin typeface="Bookman Old Style" pitchFamily="18" charset="0"/>
              </a:rPr>
              <a:t>Ορισμός και συχνότητα του αυξημένου ΧΑ</a:t>
            </a:r>
            <a:endParaRPr lang="el-GR" sz="36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el-GR" sz="2800" dirty="0" smtClean="0">
                <a:latin typeface="Bookman Old Style" pitchFamily="18" charset="0"/>
              </a:rPr>
              <a:t>Όταν το φυσιολογικό ΧΑ έχει διακύμανση μεταξύ ενός εύρους τιμών (λ.χ. 10-12 </a:t>
            </a:r>
            <a:r>
              <a:rPr lang="en-US" sz="2800" dirty="0" smtClean="0">
                <a:latin typeface="Bookman Old Style" pitchFamily="18" charset="0"/>
              </a:rPr>
              <a:t>mEq/L)</a:t>
            </a:r>
            <a:r>
              <a:rPr lang="el-GR" sz="2800" dirty="0" smtClean="0">
                <a:latin typeface="Bookman Old Style" pitchFamily="18" charset="0"/>
              </a:rPr>
              <a:t>,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l-GR" sz="2800" dirty="0" smtClean="0">
                <a:latin typeface="Bookman Old Style" pitchFamily="18" charset="0"/>
              </a:rPr>
              <a:t> το ΧΑ θεωρείται αυξημένο, όταν έχει τιμή μεγαλύτερη από την ανώτερη του εύρους</a:t>
            </a:r>
            <a:r>
              <a:rPr lang="en-US" sz="2800" dirty="0" smtClean="0">
                <a:latin typeface="Bookman Old Style" pitchFamily="18" charset="0"/>
              </a:rPr>
              <a:t> (XA&gt;12)</a:t>
            </a:r>
            <a:endParaRPr lang="el-GR" sz="2800" dirty="0" smtClean="0">
              <a:latin typeface="Bookman Old Style" pitchFamily="18" charset="0"/>
            </a:endParaRPr>
          </a:p>
          <a:p>
            <a:r>
              <a:rPr lang="el-GR" sz="2800" dirty="0" smtClean="0">
                <a:latin typeface="Bookman Old Style" pitchFamily="18" charset="0"/>
              </a:rPr>
              <a:t>Όταν το φυσιολογικό ΧΑ βασίζεται σε μια μέση τιμή ± τυπική απόκλιση (</a:t>
            </a:r>
            <a:r>
              <a:rPr lang="en-US" sz="2800" dirty="0" smtClean="0">
                <a:latin typeface="Bookman Old Style" pitchFamily="18" charset="0"/>
              </a:rPr>
              <a:t>SD) (</a:t>
            </a:r>
            <a:r>
              <a:rPr lang="el-GR" sz="2800" dirty="0" smtClean="0">
                <a:latin typeface="Bookman Old Style" pitchFamily="18" charset="0"/>
              </a:rPr>
              <a:t>λ.χ. 10 ±1,5)</a:t>
            </a:r>
            <a:r>
              <a:rPr lang="en-US" sz="2800" dirty="0" smtClean="0">
                <a:latin typeface="Bookman Old Style" pitchFamily="18" charset="0"/>
              </a:rPr>
              <a:t>,</a:t>
            </a:r>
            <a:r>
              <a:rPr lang="el-GR" sz="2800" dirty="0" smtClean="0">
                <a:latin typeface="Bookman Old Style" pitchFamily="18" charset="0"/>
              </a:rPr>
              <a:t> το ΧΑ θεωρείται αυξημένο, όταν έχει τιμή μεγαλύτερη από την μέση τιμή +2</a:t>
            </a:r>
            <a:r>
              <a:rPr lang="en-US" sz="2800" dirty="0" smtClean="0">
                <a:latin typeface="Bookman Old Style" pitchFamily="18" charset="0"/>
              </a:rPr>
              <a:t> SD</a:t>
            </a:r>
            <a:r>
              <a:rPr lang="el-GR" sz="2800" dirty="0" smtClean="0">
                <a:latin typeface="Bookman Old Style" pitchFamily="18" charset="0"/>
              </a:rPr>
              <a:t> (</a:t>
            </a:r>
            <a:r>
              <a:rPr lang="el-GR" sz="2800" dirty="0" err="1" smtClean="0">
                <a:latin typeface="Bookman Old Style" pitchFamily="18" charset="0"/>
              </a:rPr>
              <a:t>λ.χ</a:t>
            </a:r>
            <a:r>
              <a:rPr lang="en-US" sz="2800" dirty="0" smtClean="0">
                <a:latin typeface="Bookman Old Style" pitchFamily="18" charset="0"/>
              </a:rPr>
              <a:t>.</a:t>
            </a:r>
            <a:r>
              <a:rPr lang="el-GR" sz="2800" dirty="0" smtClean="0">
                <a:latin typeface="Bookman Old Style" pitchFamily="18" charset="0"/>
              </a:rPr>
              <a:t> 13)</a:t>
            </a:r>
          </a:p>
          <a:p>
            <a:r>
              <a:rPr lang="el-GR" sz="2800" dirty="0" smtClean="0">
                <a:latin typeface="Bookman Old Style" pitchFamily="18" charset="0"/>
              </a:rPr>
              <a:t>Σε σύνολο 6900 ασθενών γενικού νοσοκομείου που μετρήθηκε αναδρομικά το ΧΑ, βρέθηκε αυξημένο στο 37,6%</a:t>
            </a:r>
          </a:p>
          <a:p>
            <a:endParaRPr lang="el-GR" sz="2800" dirty="0">
              <a:latin typeface="Bookman Old Style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411760" y="6273225"/>
            <a:ext cx="673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Bookman Old Style" pitchFamily="18" charset="0"/>
              </a:rPr>
              <a:t>Kraut &amp; </a:t>
            </a:r>
            <a:r>
              <a:rPr lang="en-US" sz="1600" dirty="0" err="1" smtClean="0">
                <a:latin typeface="Bookman Old Style" pitchFamily="18" charset="0"/>
              </a:rPr>
              <a:t>Nagami</a:t>
            </a:r>
            <a:r>
              <a:rPr lang="en-US" sz="1600" dirty="0" smtClean="0">
                <a:latin typeface="Bookman Old Style" pitchFamily="18" charset="0"/>
              </a:rPr>
              <a:t>,</a:t>
            </a:r>
            <a:r>
              <a:rPr lang="el-GR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Clin</a:t>
            </a:r>
            <a:r>
              <a:rPr lang="en-US" sz="1600" dirty="0" smtClean="0">
                <a:latin typeface="Bookman Old Style" pitchFamily="18" charset="0"/>
              </a:rPr>
              <a:t> J Am Soc </a:t>
            </a:r>
            <a:r>
              <a:rPr lang="en-US" sz="1600" dirty="0" err="1" smtClean="0">
                <a:latin typeface="Bookman Old Style" pitchFamily="18" charset="0"/>
              </a:rPr>
              <a:t>Nephrol</a:t>
            </a:r>
            <a:r>
              <a:rPr lang="en-US" sz="1600" dirty="0" smtClean="0">
                <a:latin typeface="Bookman Old Style" pitchFamily="18" charset="0"/>
              </a:rPr>
              <a:t> 2013; 8</a:t>
            </a:r>
            <a:endParaRPr lang="el-GR" sz="1600" dirty="0" smtClean="0">
              <a:latin typeface="Bookman Old Style" pitchFamily="18" charset="0"/>
            </a:endParaRPr>
          </a:p>
          <a:p>
            <a:pPr algn="r"/>
            <a:r>
              <a:rPr lang="en-US" sz="1600" dirty="0" err="1" smtClean="0">
                <a:latin typeface="Bookman Old Style" pitchFamily="18" charset="0"/>
              </a:rPr>
              <a:t>Lolekha</a:t>
            </a:r>
            <a:r>
              <a:rPr lang="el-GR" sz="1600" dirty="0" smtClean="0">
                <a:latin typeface="Bookman Old Style" pitchFamily="18" charset="0"/>
              </a:rPr>
              <a:t> </a:t>
            </a:r>
            <a:r>
              <a:rPr lang="en-US" sz="1600" dirty="0" smtClean="0">
                <a:latin typeface="Bookman Old Style" pitchFamily="18" charset="0"/>
              </a:rPr>
              <a:t>et al, </a:t>
            </a:r>
            <a:r>
              <a:rPr lang="en-US" sz="1600" dirty="0" err="1" smtClean="0">
                <a:latin typeface="Bookman Old Style" pitchFamily="18" charset="0"/>
              </a:rPr>
              <a:t>Clin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Chim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Acta</a:t>
            </a:r>
            <a:r>
              <a:rPr lang="en-US" sz="1600" dirty="0" smtClean="0">
                <a:latin typeface="Bookman Old Style" pitchFamily="18" charset="0"/>
              </a:rPr>
              <a:t> 2001; 307</a:t>
            </a:r>
            <a:endParaRPr lang="el-GR" sz="1600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  <a:ea typeface="BatangChe" pitchFamily="49" charset="-127"/>
              </a:rPr>
              <a:t>Αίτια αυξημένου ΧΑ ορού</a:t>
            </a:r>
            <a:endParaRPr lang="el-GR" b="1" dirty="0">
              <a:solidFill>
                <a:srgbClr val="FFC000"/>
              </a:solidFill>
              <a:latin typeface="Bookman Old Style" pitchFamily="18" charset="0"/>
              <a:ea typeface="BatangChe" pitchFamily="49" charset="-127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565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Μεταβολική οξέωση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latin typeface="Bookman Old Style" pitchFamily="18" charset="0"/>
              </a:rPr>
              <a:t>Εργαστηριακό λάθος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latin typeface="Bookman Old Style" pitchFamily="18" charset="0"/>
              </a:rPr>
              <a:t>Σημαντική συρρίκνωση όγκου (</a:t>
            </a:r>
            <a:r>
              <a:rPr lang="el-GR" dirty="0" err="1" smtClean="0">
                <a:latin typeface="Bookman Old Style" pitchFamily="18" charset="0"/>
              </a:rPr>
              <a:t>υπεραλβουμιναιμία</a:t>
            </a:r>
            <a:r>
              <a:rPr lang="el-GR" dirty="0" smtClean="0">
                <a:latin typeface="Bookman Old Style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latin typeface="Bookman Old Style" pitchFamily="18" charset="0"/>
              </a:rPr>
              <a:t>Μεταβολική </a:t>
            </a:r>
            <a:r>
              <a:rPr lang="el-GR" dirty="0" err="1" smtClean="0">
                <a:latin typeface="Bookman Old Style" pitchFamily="18" charset="0"/>
              </a:rPr>
              <a:t>αλκάλωση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(</a:t>
            </a:r>
            <a:r>
              <a:rPr lang="el-GR" dirty="0" err="1" smtClean="0">
                <a:latin typeface="Bookman Old Style" pitchFamily="18" charset="0"/>
              </a:rPr>
              <a:t>υποχλωραιμία</a:t>
            </a:r>
            <a:r>
              <a:rPr lang="el-GR" dirty="0" smtClean="0">
                <a:latin typeface="Bookman Old Style" pitchFamily="18" charset="0"/>
              </a:rPr>
              <a:t>-διουρητικά, έμετοι)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latin typeface="Bookman Old Style" pitchFamily="18" charset="0"/>
              </a:rPr>
              <a:t>Αναπνευστική </a:t>
            </a:r>
            <a:r>
              <a:rPr lang="el-GR" dirty="0" err="1" smtClean="0">
                <a:latin typeface="Bookman Old Style" pitchFamily="18" charset="0"/>
              </a:rPr>
              <a:t>αλκάλωση</a:t>
            </a:r>
            <a:endParaRPr lang="el-GR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latin typeface="Bookman Old Style" pitchFamily="18" charset="0"/>
              </a:rPr>
              <a:t>Σοβαρή </a:t>
            </a:r>
            <a:r>
              <a:rPr lang="el-GR" dirty="0" err="1" smtClean="0">
                <a:latin typeface="Bookman Old Style" pitchFamily="18" charset="0"/>
              </a:rPr>
              <a:t>υπερφωσφαταιμία</a:t>
            </a:r>
            <a:r>
              <a:rPr lang="el-GR" dirty="0" smtClean="0">
                <a:latin typeface="Bookman Old Style" pitchFamily="18" charset="0"/>
              </a:rPr>
              <a:t> (υπακτικά)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latin typeface="Bookman Old Style" pitchFamily="18" charset="0"/>
              </a:rPr>
              <a:t>Αυξημένη συγκέντρωση </a:t>
            </a:r>
            <a:r>
              <a:rPr lang="el-GR" dirty="0" err="1" smtClean="0">
                <a:latin typeface="Bookman Old Style" pitchFamily="18" charset="0"/>
              </a:rPr>
              <a:t>ανιονικών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παραπρωτεϊνών</a:t>
            </a:r>
            <a:r>
              <a:rPr lang="el-GR" dirty="0" smtClean="0">
                <a:latin typeface="Bookman Old Style" pitchFamily="18" charset="0"/>
              </a:rPr>
              <a:t> (</a:t>
            </a:r>
            <a:r>
              <a:rPr lang="en-US" dirty="0" err="1" smtClean="0">
                <a:latin typeface="Bookman Old Style" pitchFamily="18" charset="0"/>
              </a:rPr>
              <a:t>IgA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παραπρωτεϊναιμία</a:t>
            </a:r>
            <a:r>
              <a:rPr lang="el-GR" dirty="0" smtClean="0">
                <a:latin typeface="Bookman Old Style" pitchFamily="18" charset="0"/>
              </a:rPr>
              <a:t>)</a:t>
            </a:r>
          </a:p>
          <a:p>
            <a:endParaRPr lang="el-GR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  <a:latin typeface="Bookman Old Style" pitchFamily="18" charset="0"/>
              </a:rPr>
              <a:t>Αυξημένο ΧΑ &amp; Μεταβολική Οξέωση</a:t>
            </a:r>
            <a:endParaRPr lang="el-GR" sz="36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3600" dirty="0" smtClean="0">
                <a:latin typeface="Bookman Old Style" pitchFamily="18" charset="0"/>
              </a:rPr>
              <a:t>Το αυξημένο ΧΑ ορού προκύπτει από την παρουσία κάποιου οξέος </a:t>
            </a:r>
            <a:r>
              <a:rPr lang="en-US" sz="3600" dirty="0" smtClean="0">
                <a:latin typeface="Bookman Old Style" pitchFamily="18" charset="0"/>
              </a:rPr>
              <a:t>(H</a:t>
            </a:r>
            <a:r>
              <a:rPr lang="en-US" sz="3600" baseline="30000" dirty="0" smtClean="0">
                <a:latin typeface="Bookman Old Style" pitchFamily="18" charset="0"/>
              </a:rPr>
              <a:t>+</a:t>
            </a:r>
            <a:r>
              <a:rPr lang="en-US" sz="3600" dirty="0" smtClean="0">
                <a:latin typeface="Bookman Old Style" pitchFamily="18" charset="0"/>
              </a:rPr>
              <a:t>- A</a:t>
            </a:r>
            <a:r>
              <a:rPr lang="en-US" sz="3600" baseline="30000" dirty="0" smtClean="0">
                <a:latin typeface="Bookman Old Style" pitchFamily="18" charset="0"/>
              </a:rPr>
              <a:t>-</a:t>
            </a:r>
            <a:r>
              <a:rPr lang="en-US" sz="3600" dirty="0" smtClean="0">
                <a:latin typeface="Bookman Old Style" pitchFamily="18" charset="0"/>
              </a:rPr>
              <a:t>)</a:t>
            </a:r>
            <a:r>
              <a:rPr lang="el-GR" sz="3600" dirty="0" smtClean="0">
                <a:latin typeface="Bookman Old Style" pitchFamily="18" charset="0"/>
              </a:rPr>
              <a:t> στον ορό λόγω</a:t>
            </a:r>
            <a:r>
              <a:rPr lang="en-US" sz="3600" dirty="0" smtClean="0">
                <a:latin typeface="Bookman Old Style" pitchFamily="18" charset="0"/>
              </a:rPr>
              <a:t>:</a:t>
            </a:r>
          </a:p>
          <a:p>
            <a:pPr marL="857250" indent="-857250">
              <a:buFont typeface="+mj-lt"/>
              <a:buAutoNum type="romanLcPeriod"/>
            </a:pPr>
            <a:r>
              <a:rPr lang="el-GR" sz="3600" dirty="0" smtClean="0">
                <a:latin typeface="Bookman Old Style" pitchFamily="18" charset="0"/>
              </a:rPr>
              <a:t>Ενδογενούς </a:t>
            </a:r>
            <a:r>
              <a:rPr lang="el-GR" sz="3600" dirty="0" smtClean="0">
                <a:latin typeface="Bookman Old Style" pitchFamily="18" charset="0"/>
              </a:rPr>
              <a:t>παραγωγής (</a:t>
            </a:r>
            <a:r>
              <a:rPr lang="el-GR" sz="3600" dirty="0" err="1" smtClean="0">
                <a:latin typeface="Bookman Old Style" pitchFamily="18" charset="0"/>
              </a:rPr>
              <a:t>λ.χ</a:t>
            </a:r>
            <a:r>
              <a:rPr lang="en-US" sz="3600" dirty="0" smtClean="0">
                <a:latin typeface="Bookman Old Style" pitchFamily="18" charset="0"/>
              </a:rPr>
              <a:t>.</a:t>
            </a:r>
            <a:r>
              <a:rPr lang="el-GR" sz="3600" dirty="0" smtClean="0">
                <a:latin typeface="Bookman Old Style" pitchFamily="18" charset="0"/>
              </a:rPr>
              <a:t> γαλακτικό)</a:t>
            </a:r>
          </a:p>
          <a:p>
            <a:pPr marL="857250" indent="-857250">
              <a:buFont typeface="+mj-lt"/>
              <a:buAutoNum type="romanLcPeriod"/>
            </a:pPr>
            <a:r>
              <a:rPr lang="el-GR" sz="3600" dirty="0" smtClean="0">
                <a:latin typeface="Bookman Old Style" pitchFamily="18" charset="0"/>
              </a:rPr>
              <a:t>Εξωγενούς </a:t>
            </a:r>
            <a:r>
              <a:rPr lang="el-GR" sz="3600" dirty="0" smtClean="0">
                <a:latin typeface="Bookman Old Style" pitchFamily="18" charset="0"/>
              </a:rPr>
              <a:t>προσθήκης (</a:t>
            </a:r>
            <a:r>
              <a:rPr lang="el-GR" sz="3600" dirty="0" err="1" smtClean="0">
                <a:latin typeface="Bookman Old Style" pitchFamily="18" charset="0"/>
              </a:rPr>
              <a:t>λ.χ</a:t>
            </a:r>
            <a:r>
              <a:rPr lang="en-US" sz="3600" dirty="0" smtClean="0">
                <a:latin typeface="Bookman Old Style" pitchFamily="18" charset="0"/>
              </a:rPr>
              <a:t>.</a:t>
            </a:r>
            <a:r>
              <a:rPr lang="el-GR" sz="3600" dirty="0" smtClean="0">
                <a:latin typeface="Bookman Old Style" pitchFamily="18" charset="0"/>
              </a:rPr>
              <a:t> </a:t>
            </a:r>
            <a:r>
              <a:rPr lang="el-GR" sz="3600" dirty="0" err="1" smtClean="0">
                <a:latin typeface="Bookman Old Style" pitchFamily="18" charset="0"/>
              </a:rPr>
              <a:t>μεθανόλη</a:t>
            </a:r>
            <a:r>
              <a:rPr lang="el-GR" sz="3600" dirty="0" smtClean="0">
                <a:latin typeface="Bookman Old Style" pitchFamily="18" charset="0"/>
              </a:rPr>
              <a:t>, σαλικυλικά)</a:t>
            </a:r>
          </a:p>
          <a:p>
            <a:pPr marL="857250" indent="-857250">
              <a:buFont typeface="+mj-lt"/>
              <a:buAutoNum type="romanLcPeriod"/>
            </a:pPr>
            <a:r>
              <a:rPr lang="el-GR" sz="3600" dirty="0" smtClean="0">
                <a:latin typeface="Bookman Old Style" pitchFamily="18" charset="0"/>
              </a:rPr>
              <a:t>Μειωμένης </a:t>
            </a:r>
            <a:r>
              <a:rPr lang="el-GR" sz="3600" dirty="0" smtClean="0">
                <a:latin typeface="Bookman Old Style" pitchFamily="18" charset="0"/>
              </a:rPr>
              <a:t>νεφρικής αποβολής</a:t>
            </a:r>
          </a:p>
          <a:p>
            <a:pPr>
              <a:buNone/>
            </a:pPr>
            <a:r>
              <a:rPr lang="en-US" sz="3600" dirty="0" smtClean="0">
                <a:latin typeface="Bookman Old Style" pitchFamily="18" charset="0"/>
              </a:rPr>
              <a:t> </a:t>
            </a:r>
            <a:endParaRPr lang="el-GR" sz="3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2114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FFC000"/>
                </a:solidFill>
                <a:latin typeface="Bookman Old Style" pitchFamily="18" charset="0"/>
              </a:rPr>
              <a:t>Αίτια μεταβολικής οξέωσης με αυξημένο ΧΑ</a:t>
            </a:r>
            <a:endParaRPr lang="el-GR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7544" y="1597216"/>
          <a:ext cx="8229600" cy="506440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00400"/>
                <a:gridCol w="4629200"/>
              </a:tblGrid>
              <a:tr h="429474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Κοινά</a:t>
                      </a:r>
                      <a:endParaRPr lang="el-GR" sz="2400" dirty="0">
                        <a:solidFill>
                          <a:srgbClr val="FFFF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Σπανιότερα</a:t>
                      </a:r>
                      <a:endParaRPr lang="el-GR" sz="2400" dirty="0">
                        <a:solidFill>
                          <a:srgbClr val="FFFF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575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FFFF00"/>
                          </a:solidFill>
                          <a:latin typeface="Bookman Old Style" pitchFamily="18" charset="0"/>
                        </a:rPr>
                        <a:t>L-</a:t>
                      </a:r>
                      <a:r>
                        <a:rPr lang="en-US" sz="2000" b="0" baseline="0" dirty="0" smtClean="0">
                          <a:solidFill>
                            <a:srgbClr val="FFFF0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l-GR" sz="2000" b="0" dirty="0" smtClean="0">
                          <a:solidFill>
                            <a:srgbClr val="FFFF00"/>
                          </a:solidFill>
                          <a:latin typeface="Bookman Old Style" pitchFamily="18" charset="0"/>
                        </a:rPr>
                        <a:t>Γαλακτική </a:t>
                      </a:r>
                      <a:r>
                        <a:rPr lang="el-GR" sz="2000" b="0" dirty="0">
                          <a:solidFill>
                            <a:srgbClr val="FFFF00"/>
                          </a:solidFill>
                          <a:latin typeface="Bookman Old Style" pitchFamily="18" charset="0"/>
                        </a:rPr>
                        <a:t>Οξέωση</a:t>
                      </a:r>
                      <a:endParaRPr lang="el-GR" sz="2800" b="0" dirty="0">
                        <a:solidFill>
                          <a:srgbClr val="FFFF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Bookman Old Style" pitchFamily="18" charset="0"/>
                        </a:rPr>
                        <a:t>Δηλητηρίαση με </a:t>
                      </a:r>
                      <a:r>
                        <a:rPr lang="el-GR" sz="2000" dirty="0" err="1">
                          <a:latin typeface="Bookman Old Style" pitchFamily="18" charset="0"/>
                        </a:rPr>
                        <a:t>διαιθυλενογλυκόλη</a:t>
                      </a:r>
                      <a:endParaRPr lang="el-GR" sz="28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6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 err="1">
                          <a:solidFill>
                            <a:srgbClr val="FFFF00"/>
                          </a:solidFill>
                          <a:latin typeface="Bookman Old Style" pitchFamily="18" charset="0"/>
                        </a:rPr>
                        <a:t>Κετοξέωση</a:t>
                      </a:r>
                      <a:endParaRPr lang="el-GR" sz="2800" b="0" dirty="0">
                        <a:solidFill>
                          <a:srgbClr val="FFFF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Bookman Old Style" pitchFamily="18" charset="0"/>
                        </a:rPr>
                        <a:t>Δηλητηρίαση με </a:t>
                      </a:r>
                      <a:r>
                        <a:rPr lang="el-GR" sz="2000" dirty="0" err="1">
                          <a:latin typeface="Bookman Old Style" pitchFamily="18" charset="0"/>
                        </a:rPr>
                        <a:t>προπυλενογλυκόλη</a:t>
                      </a:r>
                      <a:endParaRPr lang="el-GR" sz="28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1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>
                          <a:solidFill>
                            <a:srgbClr val="FFFF00"/>
                          </a:solidFill>
                          <a:latin typeface="Bookman Old Style" pitchFamily="18" charset="0"/>
                        </a:rPr>
                        <a:t>Οξεία νεφρική βλάβη</a:t>
                      </a:r>
                      <a:endParaRPr lang="el-GR" sz="2800" b="0" dirty="0">
                        <a:solidFill>
                          <a:srgbClr val="FFFF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Bookman Old Style" pitchFamily="18" charset="0"/>
                        </a:rPr>
                        <a:t>Οξέωση από 5-οξοπρολίνη</a:t>
                      </a:r>
                      <a:endParaRPr lang="el-GR" sz="28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1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>
                          <a:solidFill>
                            <a:srgbClr val="FFFF00"/>
                          </a:solidFill>
                          <a:latin typeface="Bookman Old Style" pitchFamily="18" charset="0"/>
                        </a:rPr>
                        <a:t>Χρόνια νεφρική νόσος</a:t>
                      </a:r>
                      <a:endParaRPr lang="el-GR" sz="2800" b="0" dirty="0">
                        <a:solidFill>
                          <a:srgbClr val="FFFF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Bookman Old Style" pitchFamily="18" charset="0"/>
                        </a:rPr>
                        <a:t>D-</a:t>
                      </a:r>
                      <a:r>
                        <a:rPr lang="el-GR" sz="2000" dirty="0">
                          <a:latin typeface="Bookman Old Style" pitchFamily="18" charset="0"/>
                        </a:rPr>
                        <a:t>γαλακτική οξέωση</a:t>
                      </a:r>
                      <a:endParaRPr lang="el-GR" sz="28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1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Bookman Old Style" pitchFamily="18" charset="0"/>
                        </a:rPr>
                        <a:t>Δηλητηρίαση με </a:t>
                      </a:r>
                      <a:r>
                        <a:rPr lang="el-GR" sz="2000" dirty="0" err="1">
                          <a:latin typeface="Bookman Old Style" pitchFamily="18" charset="0"/>
                        </a:rPr>
                        <a:t>μεθανόλη</a:t>
                      </a:r>
                      <a:endParaRPr lang="el-GR" sz="2800" b="1" dirty="0">
                        <a:solidFill>
                          <a:srgbClr val="31849B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583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Bookman Old Style" pitchFamily="18" charset="0"/>
                        </a:rPr>
                        <a:t>Δηλητηρίαση με </a:t>
                      </a:r>
                      <a:r>
                        <a:rPr lang="el-GR" sz="2000" dirty="0" err="1">
                          <a:latin typeface="Bookman Old Style" pitchFamily="18" charset="0"/>
                        </a:rPr>
                        <a:t>αιθυλενογλυκόλη</a:t>
                      </a:r>
                      <a:endParaRPr lang="el-GR" sz="2800" b="1" dirty="0">
                        <a:solidFill>
                          <a:srgbClr val="31849B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580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>
                          <a:solidFill>
                            <a:srgbClr val="FFFF00"/>
                          </a:solidFill>
                          <a:latin typeface="Bookman Old Style" pitchFamily="18" charset="0"/>
                        </a:rPr>
                        <a:t>Δηλητηρίαση με σαλικυλικά</a:t>
                      </a:r>
                      <a:endParaRPr lang="el-GR" sz="2800" b="0" dirty="0">
                        <a:solidFill>
                          <a:srgbClr val="FFFF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  <a:latin typeface="Bookman Old Style" pitchFamily="18" charset="0"/>
              </a:rPr>
              <a:t>Μηχανισμός αύξησης του ΧΑ ορού</a:t>
            </a:r>
            <a:endParaRPr lang="el-GR" sz="36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19675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H</a:t>
            </a:r>
            <a:r>
              <a:rPr lang="en-US" sz="4000" baseline="30000" dirty="0" smtClean="0">
                <a:latin typeface="Bookman Old Style" pitchFamily="18" charset="0"/>
              </a:rPr>
              <a:t>+</a:t>
            </a:r>
            <a:r>
              <a:rPr lang="en-US" sz="4000" dirty="0" smtClean="0">
                <a:latin typeface="Bookman Old Style" pitchFamily="18" charset="0"/>
              </a:rPr>
              <a:t>- A</a:t>
            </a:r>
            <a:r>
              <a:rPr lang="en-US" sz="4000" baseline="30000" dirty="0" smtClean="0">
                <a:latin typeface="Bookman Old Style" pitchFamily="18" charset="0"/>
              </a:rPr>
              <a:t>-</a:t>
            </a:r>
            <a:endParaRPr lang="el-GR" sz="4000" dirty="0"/>
          </a:p>
        </p:txBody>
      </p:sp>
      <p:sp>
        <p:nvSpPr>
          <p:cNvPr id="7" name="6 - TextBox"/>
          <p:cNvSpPr txBox="1"/>
          <p:nvPr/>
        </p:nvSpPr>
        <p:spPr>
          <a:xfrm>
            <a:off x="4751512" y="321297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dirty="0" smtClean="0">
                <a:latin typeface="Bookman Old Style" pitchFamily="18" charset="0"/>
              </a:rPr>
              <a:t>Μη μετρήσιμα ανιόντα</a:t>
            </a:r>
            <a:endParaRPr lang="en-US" sz="2400" dirty="0" smtClean="0">
              <a:latin typeface="Bookman Old Style" pitchFamily="18" charset="0"/>
            </a:endParaRPr>
          </a:p>
        </p:txBody>
      </p:sp>
      <p:cxnSp>
        <p:nvCxnSpPr>
          <p:cNvPr id="9" name="8 - Ευθύγραμμο βέλος σύνδεσης"/>
          <p:cNvCxnSpPr>
            <a:endCxn id="15" idx="0"/>
          </p:cNvCxnSpPr>
          <p:nvPr/>
        </p:nvCxnSpPr>
        <p:spPr>
          <a:xfrm flipH="1">
            <a:off x="1619672" y="1844824"/>
            <a:ext cx="2448272" cy="129614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10 - TextBox"/>
          <p:cNvSpPr txBox="1"/>
          <p:nvPr/>
        </p:nvSpPr>
        <p:spPr>
          <a:xfrm>
            <a:off x="683568" y="2420888"/>
            <a:ext cx="439248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ookman Old Style" pitchFamily="18" charset="0"/>
              </a:rPr>
              <a:t>H</a:t>
            </a:r>
            <a:r>
              <a:rPr lang="en-US" sz="1600" baseline="30000" dirty="0" smtClean="0">
                <a:latin typeface="Bookman Old Style" pitchFamily="18" charset="0"/>
              </a:rPr>
              <a:t>+ </a:t>
            </a:r>
            <a:r>
              <a:rPr lang="en-US" sz="1600" dirty="0" smtClean="0">
                <a:latin typeface="Bookman Old Style" pitchFamily="18" charset="0"/>
              </a:rPr>
              <a:t>+ HCO</a:t>
            </a:r>
            <a:r>
              <a:rPr lang="en-US" sz="1600" baseline="-25000" dirty="0" smtClean="0">
                <a:latin typeface="Bookman Old Style" pitchFamily="18" charset="0"/>
              </a:rPr>
              <a:t>3</a:t>
            </a:r>
            <a:r>
              <a:rPr lang="en-US" sz="1600" baseline="30000" dirty="0" smtClean="0">
                <a:latin typeface="Bookman Old Style" pitchFamily="18" charset="0"/>
              </a:rPr>
              <a:t>-  </a:t>
            </a:r>
            <a:r>
              <a:rPr lang="en-US" sz="1600" dirty="0" smtClean="0">
                <a:latin typeface="Bookman Old Style" pitchFamily="18" charset="0"/>
              </a:rPr>
              <a:t>       H</a:t>
            </a:r>
            <a:r>
              <a:rPr lang="en-US" sz="1600" baseline="-25000" dirty="0" smtClean="0">
                <a:latin typeface="Bookman Old Style" pitchFamily="18" charset="0"/>
              </a:rPr>
              <a:t>2</a:t>
            </a:r>
            <a:r>
              <a:rPr lang="en-US" sz="1600" dirty="0" smtClean="0">
                <a:latin typeface="Bookman Old Style" pitchFamily="18" charset="0"/>
              </a:rPr>
              <a:t>CO</a:t>
            </a:r>
            <a:r>
              <a:rPr lang="en-US" sz="1600" baseline="-25000" dirty="0" smtClean="0">
                <a:latin typeface="Bookman Old Style" pitchFamily="18" charset="0"/>
              </a:rPr>
              <a:t>3   </a:t>
            </a:r>
            <a:r>
              <a:rPr lang="en-US" sz="1600" dirty="0" smtClean="0">
                <a:latin typeface="Bookman Old Style" pitchFamily="18" charset="0"/>
              </a:rPr>
              <a:t>       H</a:t>
            </a:r>
            <a:r>
              <a:rPr lang="en-US" sz="1600" baseline="-25000" dirty="0" smtClean="0">
                <a:latin typeface="Bookman Old Style" pitchFamily="18" charset="0"/>
              </a:rPr>
              <a:t>2</a:t>
            </a:r>
            <a:r>
              <a:rPr lang="en-US" sz="1600" dirty="0" smtClean="0">
                <a:latin typeface="Bookman Old Style" pitchFamily="18" charset="0"/>
              </a:rPr>
              <a:t>O + CO</a:t>
            </a:r>
            <a:r>
              <a:rPr lang="en-US" sz="1600" baseline="-25000" dirty="0" smtClean="0">
                <a:latin typeface="Bookman Old Style" pitchFamily="18" charset="0"/>
              </a:rPr>
              <a:t>2</a:t>
            </a:r>
            <a:r>
              <a:rPr lang="en-US" sz="1600" baseline="30000" dirty="0" smtClean="0">
                <a:latin typeface="Bookman Old Style" pitchFamily="18" charset="0"/>
              </a:rPr>
              <a:t> </a:t>
            </a:r>
            <a:endParaRPr lang="el-GR" sz="1600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>
            <a:off x="1907704" y="26369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3203848" y="26369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539552" y="314096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Bookman Old Style" pitchFamily="18" charset="0"/>
              </a:rPr>
              <a:t>HCO</a:t>
            </a:r>
            <a:r>
              <a:rPr lang="en-US" sz="3200" baseline="-25000" dirty="0" smtClean="0">
                <a:latin typeface="Bookman Old Style" pitchFamily="18" charset="0"/>
              </a:rPr>
              <a:t>3</a:t>
            </a:r>
            <a:r>
              <a:rPr lang="en-US" sz="3200" baseline="30000" dirty="0" smtClean="0">
                <a:latin typeface="Bookman Old Style" pitchFamily="18" charset="0"/>
              </a:rPr>
              <a:t>-</a:t>
            </a:r>
            <a:endParaRPr lang="el-GR" sz="3200" dirty="0"/>
          </a:p>
        </p:txBody>
      </p:sp>
      <p:cxnSp>
        <p:nvCxnSpPr>
          <p:cNvPr id="17" name="16 - Ευθύγραμμο βέλος σύνδεσης"/>
          <p:cNvCxnSpPr>
            <a:endCxn id="7" idx="0"/>
          </p:cNvCxnSpPr>
          <p:nvPr/>
        </p:nvCxnSpPr>
        <p:spPr>
          <a:xfrm>
            <a:off x="5076056" y="1772816"/>
            <a:ext cx="1871700" cy="144016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>
            <a:stCxn id="15" idx="2"/>
            <a:endCxn id="31" idx="0"/>
          </p:cNvCxnSpPr>
          <p:nvPr/>
        </p:nvCxnSpPr>
        <p:spPr>
          <a:xfrm>
            <a:off x="1619672" y="3725743"/>
            <a:ext cx="2952328" cy="18634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>
            <a:stCxn id="7" idx="2"/>
            <a:endCxn id="31" idx="0"/>
          </p:cNvCxnSpPr>
          <p:nvPr/>
        </p:nvCxnSpPr>
        <p:spPr>
          <a:xfrm flipH="1">
            <a:off x="4572000" y="3674641"/>
            <a:ext cx="2375756" cy="19145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30 - Ορθογώνιο"/>
          <p:cNvSpPr/>
          <p:nvPr/>
        </p:nvSpPr>
        <p:spPr>
          <a:xfrm>
            <a:off x="2123728" y="5589240"/>
            <a:ext cx="4896544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Bookman Old Style" pitchFamily="18" charset="0"/>
              </a:rPr>
              <a:t>Αυξημένο ΧΑ ορού</a:t>
            </a:r>
            <a:endParaRPr lang="el-GR" sz="3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 useBgFill="1">
        <p:nvSpPr>
          <p:cNvPr id="16" name="15 - TextBox"/>
          <p:cNvSpPr txBox="1"/>
          <p:nvPr/>
        </p:nvSpPr>
        <p:spPr>
          <a:xfrm>
            <a:off x="4860032" y="4365104"/>
            <a:ext cx="3168352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Bookman Old Style" pitchFamily="18" charset="0"/>
              </a:rPr>
              <a:t> Μη μετρήσιμα ανιόντα</a:t>
            </a:r>
            <a:r>
              <a:rPr lang="en-US" dirty="0" smtClean="0">
                <a:latin typeface="Bookman Old Style" pitchFamily="18" charset="0"/>
              </a:rPr>
              <a:t>-</a:t>
            </a:r>
          </a:p>
          <a:p>
            <a:pPr algn="ctr"/>
            <a:r>
              <a:rPr lang="el-GR" dirty="0" smtClean="0">
                <a:latin typeface="Bookman Old Style" pitchFamily="18" charset="0"/>
              </a:rPr>
              <a:t>μη μετρήσιμα κατιόντα</a:t>
            </a:r>
            <a:endParaRPr lang="el-GR" dirty="0">
              <a:latin typeface="Bookman Old Style" pitchFamily="18" charset="0"/>
            </a:endParaRPr>
          </a:p>
        </p:txBody>
      </p:sp>
      <p:sp useBgFill="1">
        <p:nvSpPr>
          <p:cNvPr id="6" name="5 - TextBox"/>
          <p:cNvSpPr txBox="1"/>
          <p:nvPr/>
        </p:nvSpPr>
        <p:spPr>
          <a:xfrm>
            <a:off x="1331640" y="4437112"/>
            <a:ext cx="244827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itchFamily="18" charset="0"/>
              </a:rPr>
              <a:t>Na</a:t>
            </a:r>
            <a:r>
              <a:rPr lang="en-US" sz="2000" baseline="30000" dirty="0" smtClean="0">
                <a:latin typeface="Bookman Old Style" pitchFamily="18" charset="0"/>
              </a:rPr>
              <a:t>+</a:t>
            </a:r>
            <a:r>
              <a:rPr lang="en-US" sz="2000" dirty="0" smtClean="0">
                <a:latin typeface="Bookman Old Style" pitchFamily="18" charset="0"/>
              </a:rPr>
              <a:t> - </a:t>
            </a:r>
            <a:r>
              <a:rPr lang="en-US" sz="2000" dirty="0" err="1" smtClean="0">
                <a:latin typeface="Bookman Old Style" pitchFamily="18" charset="0"/>
              </a:rPr>
              <a:t>Cl</a:t>
            </a:r>
            <a:r>
              <a:rPr lang="en-US" sz="2000" baseline="30000" dirty="0" smtClean="0">
                <a:latin typeface="Bookman Old Style" pitchFamily="18" charset="0"/>
              </a:rPr>
              <a:t>-</a:t>
            </a:r>
            <a:r>
              <a:rPr lang="en-US" sz="2000" dirty="0" smtClean="0">
                <a:latin typeface="Bookman Old Style" pitchFamily="18" charset="0"/>
              </a:rPr>
              <a:t> -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HCO</a:t>
            </a:r>
            <a:r>
              <a:rPr lang="en-US" sz="2000" baseline="-25000" dirty="0" smtClean="0">
                <a:latin typeface="Bookman Old Style" pitchFamily="18" charset="0"/>
              </a:rPr>
              <a:t>3</a:t>
            </a:r>
            <a:r>
              <a:rPr lang="en-US" sz="2000" baseline="30000" dirty="0" smtClean="0">
                <a:latin typeface="Bookman Old Style" pitchFamily="18" charset="0"/>
              </a:rPr>
              <a:t>-</a:t>
            </a:r>
            <a:endParaRPr lang="el-GR" sz="2000" dirty="0" smtClean="0"/>
          </a:p>
        </p:txBody>
      </p:sp>
      <p:sp>
        <p:nvSpPr>
          <p:cNvPr id="43" name="42 - Βέλος προς τα κάτω"/>
          <p:cNvSpPr/>
          <p:nvPr/>
        </p:nvSpPr>
        <p:spPr>
          <a:xfrm>
            <a:off x="971600" y="3140968"/>
            <a:ext cx="288032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Βέλος προς τα κάτω"/>
          <p:cNvSpPr/>
          <p:nvPr/>
        </p:nvSpPr>
        <p:spPr>
          <a:xfrm rot="10800000">
            <a:off x="5364088" y="3068960"/>
            <a:ext cx="360040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5" grpId="0"/>
      <p:bldP spid="31" grpId="0" animBg="1"/>
      <p:bldP spid="16" grpId="0" animBg="1"/>
      <p:bldP spid="6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88" y="4365625"/>
            <a:ext cx="1455737" cy="1454150"/>
          </a:xfrm>
          <a:prstGeom prst="rect">
            <a:avLst/>
          </a:prstGeom>
          <a:noFill/>
        </p:spPr>
      </p:pic>
      <p:pic>
        <p:nvPicPr>
          <p:cNvPr id="2053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00438"/>
            <a:ext cx="1819275" cy="660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54" name="Picture 6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2563" y="3695700"/>
            <a:ext cx="1555750" cy="2619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55" name="Picture 7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8175" y="3500438"/>
            <a:ext cx="1665288" cy="7223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56" name="Picture 8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3213" y="3597275"/>
            <a:ext cx="2311400" cy="46831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57" name="Picture 9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2125" y="4556125"/>
            <a:ext cx="1052513" cy="8413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58" name="Picture 10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92488" y="4748213"/>
            <a:ext cx="1235075" cy="3683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0" y="0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9</a:t>
            </a:r>
            <a:r>
              <a:rPr kumimoji="0" lang="el-G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ο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Ετήσιο Μετεκπαιδευτικό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Σεμινάριο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baseline="0" dirty="0" smtClean="0">
                <a:solidFill>
                  <a:srgbClr val="FFC000"/>
                </a:solidFill>
                <a:latin typeface="Bookman Old Style" pitchFamily="18" charset="0"/>
                <a:ea typeface="+mj-ea"/>
                <a:cs typeface="+mj-cs"/>
              </a:rPr>
              <a:t>Υγρών,</a:t>
            </a:r>
            <a:r>
              <a:rPr lang="el-GR" sz="2000" b="1" dirty="0" smtClean="0">
                <a:solidFill>
                  <a:srgbClr val="FFC000"/>
                </a:solidFill>
                <a:latin typeface="Bookman Old Style" pitchFamily="18" charset="0"/>
                <a:ea typeface="+mj-ea"/>
                <a:cs typeface="+mj-cs"/>
              </a:rPr>
              <a:t> Ηλεκτρολυτών &amp; </a:t>
            </a:r>
            <a:r>
              <a:rPr lang="el-GR" sz="2000" b="1" dirty="0" err="1" smtClean="0">
                <a:solidFill>
                  <a:srgbClr val="FFC000"/>
                </a:solidFill>
                <a:latin typeface="Bookman Old Style" pitchFamily="18" charset="0"/>
                <a:ea typeface="+mj-ea"/>
                <a:cs typeface="+mj-cs"/>
              </a:rPr>
              <a:t>Οξεοβασικής</a:t>
            </a:r>
            <a:r>
              <a:rPr lang="el-GR" sz="2000" b="1" dirty="0" smtClean="0">
                <a:solidFill>
                  <a:srgbClr val="FFC000"/>
                </a:solidFill>
                <a:latin typeface="Bookman Old Style" pitchFamily="18" charset="0"/>
                <a:ea typeface="+mj-ea"/>
                <a:cs typeface="+mj-cs"/>
              </a:rPr>
              <a:t> Ισορροπίας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Κομοτηνή,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25-26 Σεπτεμβρίου 2015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26" name="Picture 2" descr="D:\Νίκος Καπλάνης\Documents\Κομοτηνή 2015\Εικόνα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088" y="4518025"/>
            <a:ext cx="1455737" cy="1454150"/>
          </a:xfrm>
          <a:prstGeom prst="rect">
            <a:avLst/>
          </a:prstGeom>
          <a:noFill/>
        </p:spPr>
      </p:pic>
      <p:pic>
        <p:nvPicPr>
          <p:cNvPr id="12" name="Picture 6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4963" y="3848100"/>
            <a:ext cx="1555750" cy="261938"/>
          </a:xfrm>
          <a:prstGeom prst="rect">
            <a:avLst/>
          </a:prstGeom>
          <a:noFill/>
        </p:spPr>
      </p:pic>
      <p:pic>
        <p:nvPicPr>
          <p:cNvPr id="13" name="Picture 7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0575" y="3652838"/>
            <a:ext cx="1665288" cy="722312"/>
          </a:xfrm>
          <a:prstGeom prst="rect">
            <a:avLst/>
          </a:prstGeom>
          <a:noFill/>
        </p:spPr>
      </p:pic>
      <p:pic>
        <p:nvPicPr>
          <p:cNvPr id="14" name="Picture 8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5613" y="3749675"/>
            <a:ext cx="2311400" cy="468313"/>
          </a:xfrm>
          <a:prstGeom prst="rect">
            <a:avLst/>
          </a:prstGeom>
          <a:noFill/>
        </p:spPr>
      </p:pic>
      <p:pic>
        <p:nvPicPr>
          <p:cNvPr id="15" name="Picture 9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4525" y="4708525"/>
            <a:ext cx="1052513" cy="841375"/>
          </a:xfrm>
          <a:prstGeom prst="rect">
            <a:avLst/>
          </a:prstGeom>
          <a:noFill/>
        </p:spPr>
      </p:pic>
      <p:pic>
        <p:nvPicPr>
          <p:cNvPr id="16" name="Picture 10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4888" y="4900613"/>
            <a:ext cx="1235075" cy="368300"/>
          </a:xfrm>
          <a:prstGeom prst="rect">
            <a:avLst/>
          </a:prstGeom>
          <a:noFill/>
        </p:spPr>
      </p:pic>
      <p:pic>
        <p:nvPicPr>
          <p:cNvPr id="17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3652838"/>
            <a:ext cx="1819275" cy="66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Μνημοτεχνικοί κανόνες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244280" cy="4525963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  <a:latin typeface="Bookman Old Style" pitchFamily="18" charset="0"/>
              </a:rPr>
              <a:t>Κ</a:t>
            </a:r>
            <a:r>
              <a:rPr lang="el-GR" sz="3200" dirty="0" smtClean="0">
                <a:latin typeface="Bookman Old Style" pitchFamily="18" charset="0"/>
              </a:rPr>
              <a:t> (</a:t>
            </a:r>
            <a:r>
              <a:rPr lang="en-US" sz="3200" dirty="0" err="1" smtClean="0">
                <a:latin typeface="Bookman Old Style" pitchFamily="18" charset="0"/>
              </a:rPr>
              <a:t>Ketoacidosis</a:t>
            </a:r>
            <a:r>
              <a:rPr lang="en-US" sz="3200" dirty="0" smtClean="0">
                <a:latin typeface="Bookman Old Style" pitchFamily="18" charset="0"/>
              </a:rPr>
              <a:t>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U</a:t>
            </a:r>
            <a:r>
              <a:rPr lang="en-US" sz="3200" dirty="0" smtClean="0">
                <a:latin typeface="Bookman Old Style" pitchFamily="18" charset="0"/>
              </a:rPr>
              <a:t> (</a:t>
            </a:r>
            <a:r>
              <a:rPr lang="en-US" sz="3200" dirty="0" err="1" smtClean="0">
                <a:latin typeface="Bookman Old Style" pitchFamily="18" charset="0"/>
              </a:rPr>
              <a:t>Uraemia</a:t>
            </a:r>
            <a:r>
              <a:rPr lang="en-US" sz="3200" dirty="0" smtClean="0">
                <a:latin typeface="Bookman Old Style" pitchFamily="18" charset="0"/>
              </a:rPr>
              <a:t>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S</a:t>
            </a:r>
            <a:r>
              <a:rPr lang="en-US" sz="3200" dirty="0" smtClean="0">
                <a:latin typeface="Bookman Old Style" pitchFamily="18" charset="0"/>
              </a:rPr>
              <a:t> (</a:t>
            </a:r>
            <a:r>
              <a:rPr lang="en-US" sz="3200" dirty="0" err="1" smtClean="0">
                <a:latin typeface="Bookman Old Style" pitchFamily="18" charset="0"/>
              </a:rPr>
              <a:t>Salicylate</a:t>
            </a:r>
            <a:r>
              <a:rPr lang="en-US" sz="3200" dirty="0" smtClean="0">
                <a:latin typeface="Bookman Old Style" pitchFamily="18" charset="0"/>
              </a:rPr>
              <a:t>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M</a:t>
            </a:r>
            <a:r>
              <a:rPr lang="en-US" sz="3200" dirty="0" smtClean="0">
                <a:latin typeface="Bookman Old Style" pitchFamily="18" charset="0"/>
              </a:rPr>
              <a:t> (Methanol)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A</a:t>
            </a:r>
            <a:r>
              <a:rPr lang="en-US" sz="3200" dirty="0" smtClean="0">
                <a:latin typeface="Bookman Old Style" pitchFamily="18" charset="0"/>
              </a:rPr>
              <a:t> (</a:t>
            </a:r>
            <a:r>
              <a:rPr lang="en-US" sz="3200" dirty="0" err="1" smtClean="0">
                <a:latin typeface="Bookman Old Style" pitchFamily="18" charset="0"/>
              </a:rPr>
              <a:t>parAldeyde</a:t>
            </a:r>
            <a:r>
              <a:rPr lang="en-US" sz="3200" dirty="0" smtClean="0">
                <a:latin typeface="Bookman Old Style" pitchFamily="18" charset="0"/>
              </a:rPr>
              <a:t>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L</a:t>
            </a:r>
            <a:r>
              <a:rPr lang="en-US" sz="3200" dirty="0" smtClean="0">
                <a:latin typeface="Bookman Old Style" pitchFamily="18" charset="0"/>
              </a:rPr>
              <a:t> (Lactate)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E</a:t>
            </a:r>
            <a:r>
              <a:rPr lang="en-US" sz="3200" dirty="0" smtClean="0">
                <a:latin typeface="Bookman Old Style" pitchFamily="18" charset="0"/>
              </a:rPr>
              <a:t> (Ethylene glycol)</a:t>
            </a:r>
            <a:endParaRPr lang="el-GR" sz="3200" dirty="0">
              <a:latin typeface="Bookman Old Style" pitchFamily="18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572000" cy="45259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M</a:t>
            </a:r>
            <a:r>
              <a:rPr lang="en-US" sz="3200" dirty="0" smtClean="0">
                <a:latin typeface="Bookman Old Style" pitchFamily="18" charset="0"/>
              </a:rPr>
              <a:t> (Methanol)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U</a:t>
            </a:r>
            <a:r>
              <a:rPr lang="en-US" sz="3200" dirty="0" smtClean="0">
                <a:latin typeface="Bookman Old Style" pitchFamily="18" charset="0"/>
              </a:rPr>
              <a:t> (</a:t>
            </a:r>
            <a:r>
              <a:rPr lang="en-US" sz="3200" dirty="0" err="1" smtClean="0">
                <a:latin typeface="Bookman Old Style" pitchFamily="18" charset="0"/>
              </a:rPr>
              <a:t>Uraemia</a:t>
            </a:r>
            <a:r>
              <a:rPr lang="en-US" sz="3200" dirty="0" smtClean="0">
                <a:latin typeface="Bookman Old Style" pitchFamily="18" charset="0"/>
              </a:rPr>
              <a:t>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D</a:t>
            </a:r>
            <a:r>
              <a:rPr lang="en-US" sz="3200" dirty="0" smtClean="0">
                <a:latin typeface="Bookman Old Style" pitchFamily="18" charset="0"/>
              </a:rPr>
              <a:t> (Diabetes)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P</a:t>
            </a:r>
            <a:r>
              <a:rPr lang="en-US" sz="3200" dirty="0" smtClean="0">
                <a:latin typeface="Bookman Old Style" pitchFamily="18" charset="0"/>
              </a:rPr>
              <a:t> (</a:t>
            </a:r>
            <a:r>
              <a:rPr lang="en-US" sz="3200" dirty="0" err="1" smtClean="0">
                <a:latin typeface="Bookman Old Style" pitchFamily="18" charset="0"/>
              </a:rPr>
              <a:t>Paraldeyde</a:t>
            </a:r>
            <a:r>
              <a:rPr lang="en-US" sz="3200" dirty="0" smtClean="0">
                <a:latin typeface="Bookman Old Style" pitchFamily="18" charset="0"/>
              </a:rPr>
              <a:t>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I</a:t>
            </a:r>
            <a:r>
              <a:rPr lang="en-US" sz="3200" dirty="0" smtClean="0">
                <a:latin typeface="Bookman Old Style" pitchFamily="18" charset="0"/>
              </a:rPr>
              <a:t> (Iron - </a:t>
            </a:r>
            <a:r>
              <a:rPr lang="en-US" sz="3200" dirty="0" err="1" smtClean="0">
                <a:latin typeface="Bookman Old Style" pitchFamily="18" charset="0"/>
              </a:rPr>
              <a:t>Isoniazide</a:t>
            </a:r>
            <a:r>
              <a:rPr lang="en-US" sz="3200" dirty="0" smtClean="0">
                <a:latin typeface="Bookman Old Style" pitchFamily="18" charset="0"/>
              </a:rPr>
              <a:t>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L</a:t>
            </a:r>
            <a:r>
              <a:rPr lang="en-US" sz="3200" dirty="0" smtClean="0">
                <a:latin typeface="Bookman Old Style" pitchFamily="18" charset="0"/>
              </a:rPr>
              <a:t> (Lactate)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E</a:t>
            </a:r>
            <a:r>
              <a:rPr lang="en-US" sz="3200" dirty="0" smtClean="0">
                <a:latin typeface="Bookman Old Style" pitchFamily="18" charset="0"/>
              </a:rPr>
              <a:t> (Ethylene glycol)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S</a:t>
            </a:r>
            <a:r>
              <a:rPr lang="en-US" sz="3200" dirty="0" smtClean="0">
                <a:latin typeface="Bookman Old Style" pitchFamily="18" charset="0"/>
              </a:rPr>
              <a:t> (</a:t>
            </a:r>
            <a:r>
              <a:rPr lang="en-US" sz="3200" dirty="0" err="1" smtClean="0">
                <a:latin typeface="Bookman Old Style" pitchFamily="18" charset="0"/>
              </a:rPr>
              <a:t>Salicylate</a:t>
            </a:r>
            <a:r>
              <a:rPr lang="en-US" sz="3200" dirty="0" smtClean="0">
                <a:latin typeface="Bookman Old Style" pitchFamily="18" charset="0"/>
              </a:rPr>
              <a:t>)</a:t>
            </a:r>
          </a:p>
          <a:p>
            <a:pPr>
              <a:buNone/>
            </a:pPr>
            <a:endParaRPr lang="el-GR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Νεότερα δεδομένα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038600" cy="5256584"/>
          </a:xfrm>
        </p:spPr>
        <p:txBody>
          <a:bodyPr>
            <a:noAutofit/>
          </a:bodyPr>
          <a:lstStyle/>
          <a:p>
            <a:r>
              <a:rPr lang="el-GR" dirty="0" smtClean="0">
                <a:latin typeface="Bookman Old Style" pitchFamily="18" charset="0"/>
              </a:rPr>
              <a:t>Μείωση των περιστατικών δηλητηρίασης από </a:t>
            </a:r>
            <a:r>
              <a:rPr lang="el-GR" dirty="0" err="1" smtClean="0">
                <a:latin typeface="Bookman Old Style" pitchFamily="18" charset="0"/>
              </a:rPr>
              <a:t>παραλδεΰδη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Αύξηση των περιστατικών οξέωσης από </a:t>
            </a:r>
            <a:r>
              <a:rPr lang="el-GR" dirty="0" err="1" smtClean="0">
                <a:latin typeface="Bookman Old Style" pitchFamily="18" charset="0"/>
              </a:rPr>
              <a:t>οξοπρολίνη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Αύξηση των περιστατικών </a:t>
            </a:r>
            <a:r>
              <a:rPr lang="en-US" dirty="0" smtClean="0">
                <a:latin typeface="Bookman Old Style" pitchFamily="18" charset="0"/>
              </a:rPr>
              <a:t>D- </a:t>
            </a:r>
            <a:r>
              <a:rPr lang="el-GR" dirty="0" smtClean="0">
                <a:latin typeface="Bookman Old Style" pitchFamily="18" charset="0"/>
              </a:rPr>
              <a:t>γαλακτικής οξέωσης</a:t>
            </a:r>
          </a:p>
          <a:p>
            <a:endParaRPr lang="el-GR" dirty="0">
              <a:latin typeface="Bookman Old Style" pitchFamily="18" charset="0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4067944" y="1124744"/>
            <a:ext cx="4860032" cy="504056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G</a:t>
            </a:r>
            <a:r>
              <a:rPr lang="el-GR" sz="32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l-GR" sz="3200" dirty="0" smtClean="0">
                <a:latin typeface="Bookman Old Style" pitchFamily="18" charset="0"/>
              </a:rPr>
              <a:t>(</a:t>
            </a:r>
            <a:r>
              <a:rPr lang="en-US" sz="3200" dirty="0" smtClean="0">
                <a:latin typeface="Bookman Old Style" pitchFamily="18" charset="0"/>
              </a:rPr>
              <a:t>Glycols)</a:t>
            </a:r>
            <a:endParaRPr lang="en-US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O </a:t>
            </a:r>
            <a:r>
              <a:rPr lang="en-US" sz="3200" dirty="0" smtClean="0">
                <a:latin typeface="Bookman Old Style" pitchFamily="18" charset="0"/>
              </a:rPr>
              <a:t>(</a:t>
            </a:r>
            <a:r>
              <a:rPr lang="en-US" sz="3200" dirty="0" err="1" smtClean="0">
                <a:latin typeface="Bookman Old Style" pitchFamily="18" charset="0"/>
              </a:rPr>
              <a:t>Oxoproline</a:t>
            </a:r>
            <a:r>
              <a:rPr lang="en-US" sz="3200" dirty="0" smtClean="0">
                <a:latin typeface="Bookman Old Style" pitchFamily="18" charset="0"/>
              </a:rPr>
              <a:t>)</a:t>
            </a:r>
            <a:endParaRPr lang="en-US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L </a:t>
            </a:r>
            <a:r>
              <a:rPr lang="en-US" sz="3200" dirty="0" smtClean="0">
                <a:latin typeface="Bookman Old Style" pitchFamily="18" charset="0"/>
              </a:rPr>
              <a:t>(L- Lactic acidosis)</a:t>
            </a:r>
            <a:endParaRPr lang="en-US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D </a:t>
            </a:r>
            <a:r>
              <a:rPr lang="en-US" sz="3200" dirty="0" smtClean="0">
                <a:latin typeface="Bookman Old Style" pitchFamily="18" charset="0"/>
              </a:rPr>
              <a:t>(D- Lactic acidosis) </a:t>
            </a:r>
            <a:endParaRPr lang="en-US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en-US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M </a:t>
            </a:r>
            <a:r>
              <a:rPr lang="en-US" sz="3200" dirty="0" smtClean="0">
                <a:latin typeface="Bookman Old Style" pitchFamily="18" charset="0"/>
              </a:rPr>
              <a:t>(Methanol)</a:t>
            </a:r>
            <a:endParaRPr lang="en-US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A </a:t>
            </a:r>
            <a:r>
              <a:rPr lang="en-US" sz="3200" dirty="0" smtClean="0">
                <a:latin typeface="Bookman Old Style" pitchFamily="18" charset="0"/>
              </a:rPr>
              <a:t>(Aspirin)</a:t>
            </a:r>
            <a:endParaRPr lang="en-US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R </a:t>
            </a:r>
            <a:r>
              <a:rPr lang="en-US" sz="3200" dirty="0" smtClean="0">
                <a:latin typeface="Bookman Old Style" pitchFamily="18" charset="0"/>
              </a:rPr>
              <a:t>(Renal failure)</a:t>
            </a:r>
            <a:endParaRPr lang="en-US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K </a:t>
            </a:r>
            <a:r>
              <a:rPr lang="en-US" sz="3200" dirty="0" smtClean="0">
                <a:latin typeface="Bookman Old Style" pitchFamily="18" charset="0"/>
              </a:rPr>
              <a:t>(</a:t>
            </a:r>
            <a:r>
              <a:rPr lang="en-US" sz="3200" dirty="0" err="1" smtClean="0">
                <a:latin typeface="Bookman Old Style" pitchFamily="18" charset="0"/>
              </a:rPr>
              <a:t>Ketoacidosis</a:t>
            </a:r>
            <a:r>
              <a:rPr lang="en-US" sz="3200" dirty="0" smtClean="0">
                <a:latin typeface="Bookman Old Style" pitchFamily="18" charset="0"/>
              </a:rPr>
              <a:t>)</a:t>
            </a:r>
            <a:endParaRPr lang="el-GR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139952" y="6453336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Bookman Old Style" pitchFamily="18" charset="0"/>
              </a:rPr>
              <a:t>Mehta et al, Lancet 2008; 372(9642)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  <a:latin typeface="Bookman Old Style" pitchFamily="18" charset="0"/>
              </a:rPr>
              <a:t>Μεταβολική οξέωση από χρόνια χρήση </a:t>
            </a:r>
            <a:r>
              <a:rPr lang="el-GR" sz="3600" b="1" dirty="0" err="1" smtClean="0">
                <a:solidFill>
                  <a:srgbClr val="FFC000"/>
                </a:solidFill>
                <a:latin typeface="Bookman Old Style" pitchFamily="18" charset="0"/>
              </a:rPr>
              <a:t>ακεταμινοφαίνης</a:t>
            </a:r>
            <a:endParaRPr lang="el-GR" sz="36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6 - Εικόνα" descr="C:\Documents and Settings\Kostas\Application Data\PixelMetrics\CaptureWiz\Temp\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- Έλλειψη"/>
          <p:cNvSpPr/>
          <p:nvPr/>
        </p:nvSpPr>
        <p:spPr>
          <a:xfrm>
            <a:off x="1187624" y="1700808"/>
            <a:ext cx="1440160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9 - Ευθεία γραμμή σύνδεσης"/>
          <p:cNvCxnSpPr>
            <a:stCxn id="12" idx="2"/>
            <a:endCxn id="8" idx="1"/>
          </p:cNvCxnSpPr>
          <p:nvPr/>
        </p:nvCxnSpPr>
        <p:spPr>
          <a:xfrm>
            <a:off x="1007604" y="1638092"/>
            <a:ext cx="390927" cy="157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251520" y="12687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solidFill>
                  <a:schemeClr val="bg1"/>
                </a:solidFill>
                <a:latin typeface="Bookman Old Style" pitchFamily="18" charset="0"/>
              </a:rPr>
              <a:t>Υποθρεψία</a:t>
            </a:r>
            <a:endParaRPr lang="el-GR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3491880" y="4869160"/>
            <a:ext cx="1728192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5724128" y="46531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Bookman Old Style" pitchFamily="18" charset="0"/>
              </a:rPr>
              <a:t>Συγγενής έλλειψη ενζύμου</a:t>
            </a:r>
            <a:endParaRPr lang="el-GR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17" name="16 - Ευθεία γραμμή σύνδεσης"/>
          <p:cNvCxnSpPr>
            <a:stCxn id="15" idx="1"/>
            <a:endCxn id="14" idx="6"/>
          </p:cNvCxnSpPr>
          <p:nvPr/>
        </p:nvCxnSpPr>
        <p:spPr>
          <a:xfrm flipH="1">
            <a:off x="5220072" y="4837802"/>
            <a:ext cx="504056" cy="3913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4716016" y="5733256"/>
            <a:ext cx="36724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Bookman Old Style" pitchFamily="18" charset="0"/>
              </a:rPr>
              <a:t>Χρόνια λήψη </a:t>
            </a:r>
            <a:r>
              <a:rPr lang="el-GR" dirty="0" err="1" smtClean="0">
                <a:solidFill>
                  <a:schemeClr val="bg1"/>
                </a:solidFill>
                <a:latin typeface="Bookman Old Style" pitchFamily="18" charset="0"/>
              </a:rPr>
              <a:t>ακεταμινοφαίνης</a:t>
            </a:r>
            <a:endParaRPr lang="el-GR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" name="19 - Βέλος προς τα κάτω"/>
          <p:cNvSpPr/>
          <p:nvPr/>
        </p:nvSpPr>
        <p:spPr>
          <a:xfrm>
            <a:off x="1331640" y="1844824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Βέλος προς τα κάτω"/>
          <p:cNvSpPr/>
          <p:nvPr/>
        </p:nvSpPr>
        <p:spPr>
          <a:xfrm>
            <a:off x="3779912" y="501317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Βέλος προς τα κάτω"/>
          <p:cNvSpPr/>
          <p:nvPr/>
        </p:nvSpPr>
        <p:spPr>
          <a:xfrm rot="10800000">
            <a:off x="3995936" y="285293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>
            <a:off x="3707904" y="2708920"/>
            <a:ext cx="216024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TextBox"/>
          <p:cNvSpPr txBox="1"/>
          <p:nvPr/>
        </p:nvSpPr>
        <p:spPr>
          <a:xfrm>
            <a:off x="3275856" y="6211669"/>
            <a:ext cx="586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latin typeface="Bookman Old Style" pitchFamily="18" charset="0"/>
              </a:rPr>
              <a:t>Fenves</a:t>
            </a:r>
            <a:r>
              <a:rPr lang="en-US" dirty="0" smtClean="0">
                <a:latin typeface="Bookman Old Style" pitchFamily="18" charset="0"/>
              </a:rPr>
              <a:t> et al, </a:t>
            </a:r>
            <a:r>
              <a:rPr lang="en-US" dirty="0" err="1" smtClean="0">
                <a:latin typeface="Bookman Old Style" pitchFamily="18" charset="0"/>
              </a:rPr>
              <a:t>Clin</a:t>
            </a:r>
            <a:r>
              <a:rPr lang="en-US" dirty="0" smtClean="0">
                <a:latin typeface="Bookman Old Style" pitchFamily="18" charset="0"/>
              </a:rPr>
              <a:t> J Am Soc </a:t>
            </a:r>
            <a:r>
              <a:rPr lang="en-US" dirty="0" err="1" smtClean="0">
                <a:latin typeface="Bookman Old Style" pitchFamily="18" charset="0"/>
              </a:rPr>
              <a:t>Nephrol</a:t>
            </a:r>
            <a:r>
              <a:rPr lang="en-US" dirty="0" smtClean="0">
                <a:latin typeface="Bookman Old Style" pitchFamily="18" charset="0"/>
              </a:rPr>
              <a:t> 2006; 1</a:t>
            </a:r>
          </a:p>
          <a:p>
            <a:pPr algn="r"/>
            <a:r>
              <a:rPr lang="en-US" dirty="0" smtClean="0">
                <a:latin typeface="Bookman Old Style" pitchFamily="18" charset="0"/>
              </a:rPr>
              <a:t>Tan et al, Case Rep </a:t>
            </a:r>
            <a:r>
              <a:rPr lang="en-US" dirty="0" err="1" smtClean="0">
                <a:latin typeface="Bookman Old Style" pitchFamily="18" charset="0"/>
              </a:rPr>
              <a:t>Crit</a:t>
            </a:r>
            <a:r>
              <a:rPr lang="en-US" dirty="0" smtClean="0">
                <a:latin typeface="Bookman Old Style" pitchFamily="18" charset="0"/>
              </a:rPr>
              <a:t> Care 2015; 2015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31" name="30 - Έλλειψη"/>
          <p:cNvSpPr/>
          <p:nvPr/>
        </p:nvSpPr>
        <p:spPr>
          <a:xfrm>
            <a:off x="4644008" y="5661248"/>
            <a:ext cx="388843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32" name="31 - Ορθογώνιο"/>
          <p:cNvSpPr/>
          <p:nvPr/>
        </p:nvSpPr>
        <p:spPr>
          <a:xfrm>
            <a:off x="0" y="2492896"/>
            <a:ext cx="914400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Bookman Old Style" pitchFamily="18" charset="0"/>
              </a:rPr>
              <a:t>Παρατηρείται τόσο στο γενικό πληθυσμό, όσο και σε ασθενείς που νοσηλεύονται σε Μ.Ε.Θ. κατά κύριο λόγο στο γυναικείο φύλο</a:t>
            </a:r>
            <a:endParaRPr lang="el-GR" sz="2800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 animBg="1"/>
      <p:bldP spid="15" grpId="0"/>
      <p:bldP spid="20" grpId="0" animBg="1"/>
      <p:bldP spid="22" grpId="0" animBg="1"/>
      <p:bldP spid="23" grpId="0" animBg="1"/>
      <p:bldP spid="24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Μεταβολική οξέωση με φυσιολογικό ΧΑ</a:t>
            </a:r>
            <a:r>
              <a:rPr lang="en-US" b="1" dirty="0" smtClean="0">
                <a:solidFill>
                  <a:srgbClr val="FFC000"/>
                </a:solidFill>
                <a:latin typeface="Bookman Old Style" pitchFamily="18" charset="0"/>
              </a:rPr>
              <a:t> (1)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el-GR" dirty="0" smtClean="0">
                <a:latin typeface="Bookman Old Style" pitchFamily="18" charset="0"/>
              </a:rPr>
              <a:t>Σε ασθενείς ΜΕΘ με μεταβολική οξέωση 19-41% έχει φυσιολογικό ΧΑ</a:t>
            </a:r>
          </a:p>
          <a:p>
            <a:r>
              <a:rPr lang="el-GR" dirty="0" smtClean="0">
                <a:latin typeface="Bookman Old Style" pitchFamily="18" charset="0"/>
              </a:rPr>
              <a:t>Σε ασθενείς με χρόνια νεφρική νόσο το ποσοστό κυμαίνεται μεταξύ 20-55%</a:t>
            </a:r>
          </a:p>
          <a:p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Απώλεια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HCO</a:t>
            </a:r>
            <a:r>
              <a:rPr lang="en-US" baseline="-25000" dirty="0" smtClean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r>
              <a:rPr lang="en-US" baseline="30000" dirty="0" smtClean="0">
                <a:solidFill>
                  <a:srgbClr val="FFFF00"/>
                </a:solidFill>
                <a:latin typeface="Bookman Old Style" pitchFamily="18" charset="0"/>
              </a:rPr>
              <a:t>–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 (</a:t>
            </a:r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ούρα, κόπρανα) ή εξουδετέρωση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HCO</a:t>
            </a:r>
            <a:r>
              <a:rPr lang="en-US" baseline="-25000" dirty="0" smtClean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r>
              <a:rPr lang="en-US" baseline="30000" dirty="0" smtClean="0">
                <a:solidFill>
                  <a:srgbClr val="FFFF00"/>
                </a:solidFill>
                <a:latin typeface="Bookman Old Style" pitchFamily="18" charset="0"/>
              </a:rPr>
              <a:t>–</a:t>
            </a:r>
            <a:r>
              <a:rPr lang="el-GR" baseline="30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(ενδογενής παραγωγή ή εξωγενής προσθήκη οξέος) αντικαθίσταται από ιόντα </a:t>
            </a:r>
            <a:r>
              <a:rPr lang="en-US" dirty="0" err="1" smtClean="0">
                <a:solidFill>
                  <a:srgbClr val="FFFF00"/>
                </a:solidFill>
                <a:latin typeface="Bookman Old Style" pitchFamily="18" charset="0"/>
              </a:rPr>
              <a:t>Cl</a:t>
            </a:r>
            <a:r>
              <a:rPr lang="en-US" baseline="30000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endParaRPr lang="el-GR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691680" y="6488668"/>
            <a:ext cx="74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Kraut &amp; </a:t>
            </a:r>
            <a:r>
              <a:rPr lang="en-US" dirty="0" err="1" smtClean="0">
                <a:latin typeface="Bookman Old Style" pitchFamily="18" charset="0"/>
              </a:rPr>
              <a:t>Madias</a:t>
            </a:r>
            <a:r>
              <a:rPr lang="en-US" dirty="0" smtClean="0">
                <a:latin typeface="Bookman Old Style" pitchFamily="18" charset="0"/>
              </a:rPr>
              <a:t>, </a:t>
            </a:r>
            <a:r>
              <a:rPr lang="en-US" dirty="0" err="1" smtClean="0">
                <a:latin typeface="Bookman Old Style" pitchFamily="18" charset="0"/>
              </a:rPr>
              <a:t>Clin</a:t>
            </a:r>
            <a:r>
              <a:rPr lang="en-US" dirty="0" smtClean="0">
                <a:latin typeface="Bookman Old Style" pitchFamily="18" charset="0"/>
              </a:rPr>
              <a:t> J Am Soc </a:t>
            </a:r>
            <a:r>
              <a:rPr lang="en-US" dirty="0" err="1" smtClean="0">
                <a:latin typeface="Bookman Old Style" pitchFamily="18" charset="0"/>
              </a:rPr>
              <a:t>Nephrol</a:t>
            </a:r>
            <a:r>
              <a:rPr lang="en-US" dirty="0" smtClean="0">
                <a:latin typeface="Bookman Old Style" pitchFamily="18" charset="0"/>
              </a:rPr>
              <a:t> 2012; 7: 671-679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Μεταβολική οξέωση με φυσιολογικό ΧΑ</a:t>
            </a:r>
            <a:r>
              <a:rPr lang="en-US" b="1" dirty="0" smtClean="0">
                <a:solidFill>
                  <a:srgbClr val="FFC000"/>
                </a:solidFill>
                <a:latin typeface="Bookman Old Style" pitchFamily="18" charset="0"/>
              </a:rPr>
              <a:t>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>
                <a:latin typeface="Bookman Old Style" pitchFamily="18" charset="0"/>
              </a:rPr>
              <a:t>Μειωμένη απέκκριση </a:t>
            </a:r>
            <a:r>
              <a:rPr lang="en-US" b="1" dirty="0" smtClean="0">
                <a:latin typeface="Bookman Old Style" pitchFamily="18" charset="0"/>
              </a:rPr>
              <a:t>NH</a:t>
            </a:r>
            <a:r>
              <a:rPr lang="el-GR" b="1" baseline="-25000" dirty="0" smtClean="0">
                <a:latin typeface="Bookman Old Style" pitchFamily="18" charset="0"/>
              </a:rPr>
              <a:t>4</a:t>
            </a:r>
            <a:r>
              <a:rPr lang="el-GR" b="1" baseline="30000" dirty="0" smtClean="0">
                <a:latin typeface="Bookman Old Style" pitchFamily="18" charset="0"/>
              </a:rPr>
              <a:t>+</a:t>
            </a:r>
            <a:endParaRPr lang="el-GR" dirty="0" smtClean="0">
              <a:latin typeface="Bookman Old Style" pitchFamily="18" charset="0"/>
            </a:endParaRPr>
          </a:p>
          <a:p>
            <a:pPr lvl="1"/>
            <a:r>
              <a:rPr lang="el-GR" dirty="0" smtClean="0">
                <a:latin typeface="Bookman Old Style" pitchFamily="18" charset="0"/>
              </a:rPr>
              <a:t>Άπω ΝΣΟ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Χρόνια νεφρική νόσος</a:t>
            </a:r>
          </a:p>
          <a:p>
            <a:r>
              <a:rPr lang="el-GR" b="1" dirty="0" smtClean="0">
                <a:latin typeface="Bookman Old Style" pitchFamily="18" charset="0"/>
              </a:rPr>
              <a:t>Απώλεια </a:t>
            </a:r>
            <a:r>
              <a:rPr lang="en-US" b="1" dirty="0" smtClean="0">
                <a:latin typeface="Bookman Old Style" pitchFamily="18" charset="0"/>
              </a:rPr>
              <a:t>HCO</a:t>
            </a:r>
            <a:r>
              <a:rPr lang="el-GR" b="1" baseline="-25000" dirty="0" smtClean="0">
                <a:latin typeface="Bookman Old Style" pitchFamily="18" charset="0"/>
              </a:rPr>
              <a:t>3</a:t>
            </a:r>
            <a:r>
              <a:rPr lang="el-GR" b="1" baseline="30000" dirty="0" smtClean="0">
                <a:latin typeface="Bookman Old Style" pitchFamily="18" charset="0"/>
              </a:rPr>
              <a:t>-</a:t>
            </a:r>
            <a:r>
              <a:rPr lang="el-GR" b="1" dirty="0" smtClean="0">
                <a:latin typeface="Bookman Old Style" pitchFamily="18" charset="0"/>
              </a:rPr>
              <a:t> από τα ούρα</a:t>
            </a:r>
            <a:endParaRPr lang="el-GR" dirty="0" smtClean="0">
              <a:latin typeface="Bookman Old Style" pitchFamily="18" charset="0"/>
            </a:endParaRPr>
          </a:p>
          <a:p>
            <a:pPr lvl="1"/>
            <a:r>
              <a:rPr lang="el-GR" dirty="0" smtClean="0">
                <a:latin typeface="Bookman Old Style" pitchFamily="18" charset="0"/>
              </a:rPr>
              <a:t>Εγγύς ΝΣΟ</a:t>
            </a:r>
          </a:p>
          <a:p>
            <a:r>
              <a:rPr lang="el-GR" b="1" dirty="0" smtClean="0">
                <a:latin typeface="Bookman Old Style" pitchFamily="18" charset="0"/>
              </a:rPr>
              <a:t>Απώλεια </a:t>
            </a:r>
            <a:r>
              <a:rPr lang="en-US" b="1" dirty="0" smtClean="0">
                <a:latin typeface="Bookman Old Style" pitchFamily="18" charset="0"/>
              </a:rPr>
              <a:t>HCO</a:t>
            </a:r>
            <a:r>
              <a:rPr lang="el-GR" b="1" baseline="-25000" dirty="0" smtClean="0">
                <a:latin typeface="Bookman Old Style" pitchFamily="18" charset="0"/>
              </a:rPr>
              <a:t>3</a:t>
            </a:r>
            <a:r>
              <a:rPr lang="el-GR" b="1" baseline="30000" dirty="0" smtClean="0">
                <a:latin typeface="Bookman Old Style" pitchFamily="18" charset="0"/>
              </a:rPr>
              <a:t>-</a:t>
            </a:r>
            <a:r>
              <a:rPr lang="el-GR" b="1" dirty="0" smtClean="0">
                <a:latin typeface="Bookman Old Style" pitchFamily="18" charset="0"/>
              </a:rPr>
              <a:t> από το γαστρεντερικό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Ανάνηψη με χορήγηση υγρών πλούσιων σε </a:t>
            </a:r>
            <a:r>
              <a:rPr lang="en-US" b="1" dirty="0" err="1" smtClean="0">
                <a:solidFill>
                  <a:srgbClr val="FFFF00"/>
                </a:solidFill>
                <a:latin typeface="Bookman Old Style" pitchFamily="18" charset="0"/>
              </a:rPr>
              <a:t>Cl</a:t>
            </a:r>
            <a:r>
              <a:rPr lang="el-GR" b="1" baseline="30000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endParaRPr lang="el-GR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l-GR" b="1" dirty="0" smtClean="0">
                <a:latin typeface="Bookman Old Style" pitchFamily="18" charset="0"/>
              </a:rPr>
              <a:t>Συμπληρώματα που μεταβολίζονται σε </a:t>
            </a:r>
            <a:r>
              <a:rPr lang="en-US" b="1" dirty="0" err="1" smtClean="0">
                <a:latin typeface="Bookman Old Style" pitchFamily="18" charset="0"/>
              </a:rPr>
              <a:t>HCl</a:t>
            </a:r>
            <a:r>
              <a:rPr lang="en-US" b="1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(λ.χ. παρεντερική διατροφή)</a:t>
            </a:r>
          </a:p>
          <a:p>
            <a:r>
              <a:rPr lang="el-GR" b="1" dirty="0" smtClean="0">
                <a:latin typeface="Bookman Old Style" pitchFamily="18" charset="0"/>
              </a:rPr>
              <a:t>Απώλεια οργανικών ανιόντων από τα ούρα και αντικατάστασή τους με </a:t>
            </a:r>
            <a:r>
              <a:rPr lang="en-US" b="1" dirty="0" err="1" smtClean="0">
                <a:latin typeface="Bookman Old Style" pitchFamily="18" charset="0"/>
              </a:rPr>
              <a:t>Cl</a:t>
            </a:r>
            <a:r>
              <a:rPr lang="el-GR" b="1" baseline="30000" dirty="0" smtClean="0">
                <a:latin typeface="Bookman Old Style" pitchFamily="18" charset="0"/>
              </a:rPr>
              <a:t>-</a:t>
            </a:r>
            <a:endParaRPr lang="el-GR" dirty="0" smtClean="0">
              <a:latin typeface="Bookman Old Style" pitchFamily="18" charset="0"/>
            </a:endParaRPr>
          </a:p>
          <a:p>
            <a:pPr lvl="1"/>
            <a:r>
              <a:rPr lang="el-GR" dirty="0" smtClean="0">
                <a:latin typeface="Bookman Old Style" pitchFamily="18" charset="0"/>
              </a:rPr>
              <a:t>Διαβητική </a:t>
            </a:r>
            <a:r>
              <a:rPr lang="el-GR" dirty="0" err="1" smtClean="0">
                <a:latin typeface="Bookman Old Style" pitchFamily="18" charset="0"/>
              </a:rPr>
              <a:t>κετοξέωση</a:t>
            </a:r>
            <a:endParaRPr lang="el-GR" dirty="0" smtClean="0">
              <a:latin typeface="Bookman Old Style" pitchFamily="18" charset="0"/>
            </a:endParaRPr>
          </a:p>
          <a:p>
            <a:pPr lvl="1"/>
            <a:r>
              <a:rPr lang="en-US" dirty="0" smtClean="0">
                <a:latin typeface="Bookman Old Style" pitchFamily="18" charset="0"/>
              </a:rPr>
              <a:t>L</a:t>
            </a:r>
            <a:r>
              <a:rPr lang="el-GR" dirty="0" smtClean="0">
                <a:latin typeface="Bookman Old Style" pitchFamily="18" charset="0"/>
              </a:rPr>
              <a:t>-γαλακτική οξέωση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Τοξικότητα από </a:t>
            </a:r>
            <a:r>
              <a:rPr lang="el-GR" dirty="0" err="1" smtClean="0">
                <a:latin typeface="Bookman Old Style" pitchFamily="18" charset="0"/>
              </a:rPr>
              <a:t>τολουένιο</a:t>
            </a:r>
            <a:endParaRPr lang="el-GR" dirty="0" smtClean="0">
              <a:latin typeface="Bookman Old Style" pitchFamily="18" charset="0"/>
            </a:endParaRPr>
          </a:p>
          <a:p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Πιθανοί μηχανισμοί ΜΟ με φυσιολογικό ΧΑ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2952328" cy="52565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sz="2400" dirty="0" smtClean="0">
                <a:latin typeface="Bookman Old Style" pitchFamily="18" charset="0"/>
              </a:rPr>
              <a:t>Απώλεια </a:t>
            </a:r>
            <a:r>
              <a:rPr lang="en-US" sz="2400" dirty="0" smtClean="0">
                <a:latin typeface="Bookman Old Style" pitchFamily="18" charset="0"/>
              </a:rPr>
              <a:t>HCO</a:t>
            </a:r>
            <a:r>
              <a:rPr lang="en-US" sz="2400" baseline="-25000" dirty="0" smtClean="0">
                <a:latin typeface="Bookman Old Style" pitchFamily="18" charset="0"/>
              </a:rPr>
              <a:t>3</a:t>
            </a:r>
            <a:r>
              <a:rPr lang="en-US" sz="2400" baseline="30000" dirty="0" smtClean="0">
                <a:latin typeface="Bookman Old Style" pitchFamily="18" charset="0"/>
              </a:rPr>
              <a:t>-</a:t>
            </a:r>
          </a:p>
          <a:p>
            <a:pPr algn="ctr">
              <a:buNone/>
            </a:pPr>
            <a:r>
              <a:rPr lang="el-GR" sz="2400" dirty="0" smtClean="0">
                <a:latin typeface="Bookman Old Style" pitchFamily="18" charset="0"/>
              </a:rPr>
              <a:t>(ούρα, κόπρανα)</a:t>
            </a:r>
          </a:p>
          <a:p>
            <a:pPr algn="ctr">
              <a:buNone/>
            </a:pPr>
            <a:endParaRPr lang="el-GR" sz="2400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el-GR" sz="2400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el-GR" sz="24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el-GR" sz="2400" dirty="0" smtClean="0">
                <a:latin typeface="Bookman Old Style" pitchFamily="18" charset="0"/>
              </a:rPr>
              <a:t>Συστολή όγκου</a:t>
            </a:r>
          </a:p>
          <a:p>
            <a:pPr algn="ctr">
              <a:buNone/>
            </a:pPr>
            <a:endParaRPr lang="el-GR" sz="2400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el-GR" sz="2400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el-GR" sz="24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el-GR" sz="2400" dirty="0" smtClean="0">
                <a:latin typeface="Bookman Old Style" pitchFamily="18" charset="0"/>
              </a:rPr>
              <a:t>Αυξημένη </a:t>
            </a:r>
            <a:r>
              <a:rPr lang="el-GR" sz="2400" dirty="0" err="1" smtClean="0">
                <a:latin typeface="Bookman Old Style" pitchFamily="18" charset="0"/>
              </a:rPr>
              <a:t>επαναρρόφηση</a:t>
            </a:r>
            <a:r>
              <a:rPr lang="el-GR" sz="2400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en-US" sz="2400" dirty="0" smtClean="0">
                <a:latin typeface="Bookman Old Style" pitchFamily="18" charset="0"/>
              </a:rPr>
              <a:t>Na</a:t>
            </a:r>
            <a:r>
              <a:rPr lang="en-US" sz="2400" baseline="30000" dirty="0" smtClean="0">
                <a:latin typeface="Bookman Old Style" pitchFamily="18" charset="0"/>
              </a:rPr>
              <a:t>+</a:t>
            </a:r>
            <a:r>
              <a:rPr lang="en-US" sz="2400" dirty="0" smtClean="0">
                <a:latin typeface="Bookman Old Style" pitchFamily="18" charset="0"/>
              </a:rPr>
              <a:t>, </a:t>
            </a:r>
            <a:r>
              <a:rPr lang="en-US" sz="2400" dirty="0" err="1" smtClean="0">
                <a:latin typeface="Bookman Old Style" pitchFamily="18" charset="0"/>
              </a:rPr>
              <a:t>Cl</a:t>
            </a:r>
            <a:r>
              <a:rPr lang="en-US" sz="2400" baseline="30000" dirty="0" smtClean="0">
                <a:latin typeface="Bookman Old Style" pitchFamily="18" charset="0"/>
              </a:rPr>
              <a:t>-</a:t>
            </a:r>
            <a:r>
              <a:rPr lang="el-GR" sz="2400" baseline="30000" dirty="0" smtClean="0">
                <a:latin typeface="Bookman Old Style" pitchFamily="18" charset="0"/>
              </a:rPr>
              <a:t> </a:t>
            </a:r>
            <a:r>
              <a:rPr lang="el-GR" sz="2400" dirty="0" smtClean="0">
                <a:latin typeface="Bookman Old Style" pitchFamily="18" charset="0"/>
              </a:rPr>
              <a:t>στο ΕΕΣ</a:t>
            </a:r>
            <a:endParaRPr lang="el-GR" sz="2400" dirty="0">
              <a:latin typeface="Bookman Old Style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3347864" y="1412776"/>
            <a:ext cx="3096344" cy="51125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sz="2400" dirty="0" smtClean="0">
                <a:latin typeface="Bookman Old Style" pitchFamily="18" charset="0"/>
              </a:rPr>
              <a:t>Μειωμένη απέκκριση </a:t>
            </a:r>
            <a:r>
              <a:rPr lang="en-US" sz="2400" dirty="0" smtClean="0">
                <a:latin typeface="Bookman Old Style" pitchFamily="18" charset="0"/>
              </a:rPr>
              <a:t>NH</a:t>
            </a:r>
            <a:r>
              <a:rPr lang="el-GR" sz="2400" baseline="-25000" dirty="0" smtClean="0">
                <a:latin typeface="Bookman Old Style" pitchFamily="18" charset="0"/>
              </a:rPr>
              <a:t>4</a:t>
            </a:r>
            <a:r>
              <a:rPr lang="el-GR" sz="2400" baseline="30000" dirty="0" smtClean="0">
                <a:latin typeface="Bookman Old Style" pitchFamily="18" charset="0"/>
              </a:rPr>
              <a:t>+</a:t>
            </a:r>
            <a:endParaRPr lang="el-GR" sz="24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l-GR" sz="2400" dirty="0" smtClean="0">
                <a:latin typeface="Bookman Old Style" pitchFamily="18" charset="0"/>
              </a:rPr>
              <a:t>Αποβολή</a:t>
            </a:r>
          </a:p>
          <a:p>
            <a:pPr algn="ctr">
              <a:buNone/>
            </a:pPr>
            <a:r>
              <a:rPr lang="el-GR" sz="2400" dirty="0" smtClean="0">
                <a:latin typeface="Bookman Old Style" pitchFamily="18" charset="0"/>
              </a:rPr>
              <a:t>οργανικών ανιόντων στα ούρα ως άλατα </a:t>
            </a:r>
            <a:r>
              <a:rPr lang="en-US" sz="2400" dirty="0" smtClean="0">
                <a:latin typeface="Bookman Old Style" pitchFamily="18" charset="0"/>
              </a:rPr>
              <a:t>Na</a:t>
            </a:r>
            <a:r>
              <a:rPr lang="en-US" sz="2400" baseline="30000" dirty="0" smtClean="0">
                <a:latin typeface="Bookman Old Style" pitchFamily="18" charset="0"/>
              </a:rPr>
              <a:t>+</a:t>
            </a:r>
            <a:r>
              <a:rPr lang="en-US" sz="2400" dirty="0" smtClean="0">
                <a:latin typeface="Bookman Old Style" pitchFamily="18" charset="0"/>
              </a:rPr>
              <a:t>, K</a:t>
            </a:r>
            <a:r>
              <a:rPr lang="en-US" sz="2400" baseline="30000" dirty="0" smtClean="0">
                <a:latin typeface="Bookman Old Style" pitchFamily="18" charset="0"/>
              </a:rPr>
              <a:t>+</a:t>
            </a:r>
          </a:p>
          <a:p>
            <a:pPr algn="ctr">
              <a:buNone/>
            </a:pPr>
            <a:endParaRPr lang="en-US" sz="2400" baseline="30000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en-US" sz="2400" baseline="30000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en-US" sz="2400" baseline="300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el-GR" sz="2400" dirty="0" smtClean="0">
                <a:latin typeface="Bookman Old Style" pitchFamily="18" charset="0"/>
              </a:rPr>
              <a:t>Αυξημένη </a:t>
            </a:r>
            <a:r>
              <a:rPr lang="el-GR" sz="2400" dirty="0" err="1" smtClean="0">
                <a:latin typeface="Bookman Old Style" pitchFamily="18" charset="0"/>
              </a:rPr>
              <a:t>επαναρρόφηση</a:t>
            </a:r>
            <a:endParaRPr lang="el-GR" sz="24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en-US" sz="2400" dirty="0" smtClean="0">
                <a:latin typeface="Bookman Old Style" pitchFamily="18" charset="0"/>
              </a:rPr>
              <a:t>Na</a:t>
            </a:r>
            <a:r>
              <a:rPr lang="en-US" sz="2400" baseline="30000" dirty="0" smtClean="0">
                <a:latin typeface="Bookman Old Style" pitchFamily="18" charset="0"/>
              </a:rPr>
              <a:t>+</a:t>
            </a:r>
            <a:r>
              <a:rPr lang="en-US" sz="2400" dirty="0" smtClean="0">
                <a:latin typeface="Bookman Old Style" pitchFamily="18" charset="0"/>
              </a:rPr>
              <a:t>, </a:t>
            </a:r>
            <a:r>
              <a:rPr lang="en-US" sz="2400" dirty="0" err="1" smtClean="0">
                <a:latin typeface="Bookman Old Style" pitchFamily="18" charset="0"/>
              </a:rPr>
              <a:t>Cl</a:t>
            </a:r>
            <a:r>
              <a:rPr lang="en-US" sz="2400" baseline="30000" dirty="0" smtClean="0">
                <a:latin typeface="Bookman Old Style" pitchFamily="18" charset="0"/>
              </a:rPr>
              <a:t>-</a:t>
            </a:r>
            <a:r>
              <a:rPr lang="el-GR" sz="2400" dirty="0" smtClean="0">
                <a:latin typeface="Bookman Old Style" pitchFamily="18" charset="0"/>
              </a:rPr>
              <a:t> στο ΕΕΣ</a:t>
            </a:r>
          </a:p>
          <a:p>
            <a:pPr algn="ctr">
              <a:buNone/>
            </a:pPr>
            <a:endParaRPr lang="el-GR" sz="2400" dirty="0">
              <a:latin typeface="Bookman Old Style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444208" y="1412776"/>
            <a:ext cx="2376264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1619672" y="2492896"/>
            <a:ext cx="504056" cy="93610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Bookman Old Style" pitchFamily="18" charset="0"/>
            </a:endParaRPr>
          </a:p>
        </p:txBody>
      </p:sp>
      <p:sp>
        <p:nvSpPr>
          <p:cNvPr id="10" name="9 - Βέλος προς τα κάτω"/>
          <p:cNvSpPr/>
          <p:nvPr/>
        </p:nvSpPr>
        <p:spPr>
          <a:xfrm>
            <a:off x="1619672" y="4077072"/>
            <a:ext cx="504056" cy="93610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Bookman Old Style" pitchFamily="18" charset="0"/>
            </a:endParaRPr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4644008" y="2276872"/>
            <a:ext cx="504056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Bookman Old Style" pitchFamily="18" charset="0"/>
            </a:endParaRP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4644008" y="4437112"/>
            <a:ext cx="504056" cy="72008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Bookman Old Style" pitchFamily="18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6444208" y="1124744"/>
            <a:ext cx="2699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Bookman Old Style" pitchFamily="18" charset="0"/>
              </a:rPr>
              <a:t>Καταστάσεις με αυξημένο ΧΑ </a:t>
            </a:r>
          </a:p>
          <a:p>
            <a:pPr algn="ctr"/>
            <a:r>
              <a:rPr lang="el-GR" sz="2000" dirty="0" smtClean="0">
                <a:latin typeface="Bookman Old Style" pitchFamily="18" charset="0"/>
              </a:rPr>
              <a:t>(διαβητική κετοξέωση, </a:t>
            </a:r>
            <a:r>
              <a:rPr lang="en-US" sz="2000" dirty="0" smtClean="0">
                <a:latin typeface="Bookman Old Style" pitchFamily="18" charset="0"/>
              </a:rPr>
              <a:t>L- </a:t>
            </a:r>
            <a:r>
              <a:rPr lang="el-GR" sz="2000" dirty="0" smtClean="0">
                <a:latin typeface="Bookman Old Style" pitchFamily="18" charset="0"/>
              </a:rPr>
              <a:t>γαλακτική οξέωση)</a:t>
            </a:r>
            <a:endParaRPr lang="el-GR" sz="2000" dirty="0">
              <a:latin typeface="Bookman Old Style" pitchFamily="18" charset="0"/>
            </a:endParaRPr>
          </a:p>
        </p:txBody>
      </p:sp>
      <p:sp>
        <p:nvSpPr>
          <p:cNvPr id="18" name="17 - Βέλος προς τα κάτω"/>
          <p:cNvSpPr/>
          <p:nvPr/>
        </p:nvSpPr>
        <p:spPr>
          <a:xfrm>
            <a:off x="7452320" y="2708920"/>
            <a:ext cx="504056" cy="18722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Bookman Old Style" pitchFamily="18" charset="0"/>
            </a:endParaRPr>
          </a:p>
        </p:txBody>
      </p:sp>
      <p:sp useBgFill="1">
        <p:nvSpPr>
          <p:cNvPr id="20" name="19 - TextBox"/>
          <p:cNvSpPr txBox="1"/>
          <p:nvPr/>
        </p:nvSpPr>
        <p:spPr>
          <a:xfrm>
            <a:off x="6804248" y="2996952"/>
            <a:ext cx="1800200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latin typeface="Bookman Old Style" pitchFamily="18" charset="0"/>
              </a:rPr>
              <a:t>Φυσιολογική νεφρική λειτουργία</a:t>
            </a:r>
          </a:p>
          <a:p>
            <a:pPr algn="ctr"/>
            <a:r>
              <a:rPr lang="en-US" sz="1400" b="1" dirty="0" smtClean="0">
                <a:latin typeface="Bookman Old Style" pitchFamily="18" charset="0"/>
              </a:rPr>
              <a:t>+</a:t>
            </a:r>
          </a:p>
          <a:p>
            <a:pPr algn="ctr"/>
            <a:r>
              <a:rPr lang="en-US" sz="1400" b="1" dirty="0" err="1" smtClean="0">
                <a:latin typeface="Bookman Old Style" pitchFamily="18" charset="0"/>
              </a:rPr>
              <a:t>NaCl</a:t>
            </a:r>
            <a:endParaRPr lang="el-GR" sz="1400" b="1" dirty="0">
              <a:latin typeface="Bookman Old Style" pitchFamily="18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6588224" y="4509120"/>
            <a:ext cx="25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Bookman Old Style" pitchFamily="18" charset="0"/>
              </a:rPr>
              <a:t>Απώλεια οργανικών ανιόντων στα ούρα</a:t>
            </a:r>
            <a:endParaRPr lang="el-GR" sz="2000" dirty="0">
              <a:latin typeface="Bookman Old Style" pitchFamily="18" charset="0"/>
            </a:endParaRPr>
          </a:p>
        </p:txBody>
      </p:sp>
      <p:sp>
        <p:nvSpPr>
          <p:cNvPr id="22" name="21 - Βέλος προς τα κάτω"/>
          <p:cNvSpPr/>
          <p:nvPr/>
        </p:nvSpPr>
        <p:spPr>
          <a:xfrm>
            <a:off x="7524328" y="5301208"/>
            <a:ext cx="504056" cy="72008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Bookman Old Style" pitchFamily="18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6695728" y="594928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Bookman Old Style" pitchFamily="18" charset="0"/>
              </a:rPr>
              <a:t>Μείωση ΧΑ ορού</a:t>
            </a:r>
            <a:endParaRPr lang="el-GR" sz="2000" b="1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7" grpId="0"/>
      <p:bldP spid="18" grpId="0" animBg="1"/>
      <p:bldP spid="20" grpId="0" animBg="1"/>
      <p:bldP spid="21" grpId="0"/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Σημασία του </a:t>
            </a:r>
            <a:r>
              <a:rPr lang="en-US" b="1" dirty="0" smtClean="0">
                <a:solidFill>
                  <a:srgbClr val="FFC000"/>
                </a:solidFill>
                <a:latin typeface="Bookman Old Style" pitchFamily="18" charset="0"/>
              </a:rPr>
              <a:t>K</a:t>
            </a:r>
            <a:r>
              <a:rPr lang="en-US" b="1" baseline="30000" dirty="0" smtClean="0">
                <a:solidFill>
                  <a:srgbClr val="FFC000"/>
                </a:solidFill>
                <a:latin typeface="Bookman Old Style" pitchFamily="18" charset="0"/>
              </a:rPr>
              <a:t>+</a:t>
            </a:r>
            <a:r>
              <a:rPr lang="en-US" b="1" dirty="0" smtClean="0">
                <a:solidFill>
                  <a:srgbClr val="FFC000"/>
                </a:solidFill>
                <a:latin typeface="Bookman Old Style" pitchFamily="18" charset="0"/>
              </a:rPr>
              <a:t> </a:t>
            </a:r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στη ΜΟ με φυσιολογικό ΧΑ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Bookman Old Style" pitchFamily="18" charset="0"/>
              </a:rPr>
              <a:t>Ελάχιστα συγγράμματα περιλαμβάνουν το </a:t>
            </a:r>
            <a:r>
              <a:rPr lang="en-US" dirty="0" smtClean="0">
                <a:latin typeface="Bookman Old Style" pitchFamily="18" charset="0"/>
              </a:rPr>
              <a:t>K</a:t>
            </a:r>
            <a:r>
              <a:rPr lang="en-US" baseline="30000" dirty="0" smtClean="0">
                <a:latin typeface="Bookman Old Style" pitchFamily="18" charset="0"/>
              </a:rPr>
              <a:t>+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στον υπολογισμό του χάσματος ανιόντων εξαιτίας της μικρής του μεταβολής</a:t>
            </a:r>
          </a:p>
          <a:p>
            <a:r>
              <a:rPr lang="el-GR" dirty="0" smtClean="0">
                <a:latin typeface="Bookman Old Style" pitchFamily="18" charset="0"/>
              </a:rPr>
              <a:t>Σε συνθήκες </a:t>
            </a:r>
            <a:r>
              <a:rPr lang="el-GR" dirty="0" err="1" smtClean="0">
                <a:latin typeface="Bookman Old Style" pitchFamily="18" charset="0"/>
              </a:rPr>
              <a:t>υπερκαλιαιμίας</a:t>
            </a:r>
            <a:r>
              <a:rPr lang="el-GR" dirty="0" smtClean="0">
                <a:latin typeface="Bookman Old Style" pitchFamily="18" charset="0"/>
              </a:rPr>
              <a:t> λόγω</a:t>
            </a:r>
          </a:p>
          <a:p>
            <a:pPr lvl="1"/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Νεφρικής βλάβης</a:t>
            </a:r>
          </a:p>
          <a:p>
            <a:pPr lvl="1"/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Χορήγησης </a:t>
            </a:r>
            <a:r>
              <a:rPr lang="el-GR" b="1" dirty="0" err="1" smtClean="0">
                <a:solidFill>
                  <a:srgbClr val="FFFF00"/>
                </a:solidFill>
                <a:latin typeface="Bookman Old Style" pitchFamily="18" charset="0"/>
              </a:rPr>
              <a:t>καλιοσυντηρητικών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 παραγόντων</a:t>
            </a: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το </a:t>
            </a:r>
            <a:r>
              <a:rPr lang="en-US" dirty="0" smtClean="0">
                <a:latin typeface="Bookman Old Style" pitchFamily="18" charset="0"/>
              </a:rPr>
              <a:t>K</a:t>
            </a:r>
            <a:r>
              <a:rPr lang="en-US" baseline="30000" dirty="0" smtClean="0">
                <a:latin typeface="Bookman Old Style" pitchFamily="18" charset="0"/>
              </a:rPr>
              <a:t>+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μπορεί να επηρεάσει σημαντικά τον υπολογισμό του ΧΑ </a:t>
            </a:r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(αρχικά φυσιολογικό ΧΑ με την προσθήκη του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K</a:t>
            </a:r>
            <a:r>
              <a:rPr lang="en-US" baseline="30000" dirty="0" smtClean="0">
                <a:solidFill>
                  <a:srgbClr val="FFFF00"/>
                </a:solidFill>
                <a:latin typeface="Bookman Old Style" pitchFamily="18" charset="0"/>
              </a:rPr>
              <a:t>+</a:t>
            </a:r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 μπορεί να βρεθεί αυξημένο)</a:t>
            </a:r>
            <a:endParaRPr lang="el-GR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Μειωμένο- Αρνητικό ΧΑ ορού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Εικόνα" descr="C:\Documents and Settings\Kostas\Application Data\PixelMetrics\CaptureWiz\Temp\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8" cy="56886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1547664" y="6525344"/>
            <a:ext cx="75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Bookman Old Style" pitchFamily="18" charset="0"/>
              </a:rPr>
              <a:t>Kraut &amp; </a:t>
            </a:r>
            <a:r>
              <a:rPr lang="en-US" dirty="0" err="1" smtClean="0">
                <a:latin typeface="Bookman Old Style" pitchFamily="18" charset="0"/>
              </a:rPr>
              <a:t>Madias</a:t>
            </a:r>
            <a:r>
              <a:rPr lang="en-US" dirty="0" smtClean="0">
                <a:latin typeface="Bookman Old Style" pitchFamily="18" charset="0"/>
              </a:rPr>
              <a:t>, </a:t>
            </a:r>
            <a:r>
              <a:rPr lang="en-US" dirty="0" err="1" smtClean="0">
                <a:latin typeface="Bookman Old Style" pitchFamily="18" charset="0"/>
              </a:rPr>
              <a:t>Clin</a:t>
            </a:r>
            <a:r>
              <a:rPr lang="en-US" dirty="0" smtClean="0">
                <a:latin typeface="Bookman Old Style" pitchFamily="18" charset="0"/>
              </a:rPr>
              <a:t> J Am Soc </a:t>
            </a:r>
            <a:r>
              <a:rPr lang="en-US" dirty="0" err="1" smtClean="0">
                <a:latin typeface="Bookman Old Style" pitchFamily="18" charset="0"/>
              </a:rPr>
              <a:t>Nephrol</a:t>
            </a:r>
            <a:r>
              <a:rPr lang="en-US" dirty="0" smtClean="0">
                <a:latin typeface="Bookman Old Style" pitchFamily="18" charset="0"/>
              </a:rPr>
              <a:t> 2007; 2: 162-174.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Μειωμένο ΧΑ ορού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Εργαστηριακό λάθος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Το 90% των περιπτώσεων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Μειώθηκε με τη χρήση αναλυτών με </a:t>
            </a:r>
            <a:r>
              <a:rPr lang="el-GR" dirty="0" err="1" smtClean="0">
                <a:latin typeface="Bookman Old Style" pitchFamily="18" charset="0"/>
              </a:rPr>
              <a:t>ιοντοεπιλεκτικό</a:t>
            </a:r>
            <a:r>
              <a:rPr lang="el-GR" dirty="0" smtClean="0">
                <a:latin typeface="Bookman Old Style" pitchFamily="18" charset="0"/>
              </a:rPr>
              <a:t> ηλεκτρόδιο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Συχνό σε βαριά </a:t>
            </a:r>
            <a:r>
              <a:rPr lang="el-GR" dirty="0" err="1" smtClean="0">
                <a:latin typeface="Bookman Old Style" pitchFamily="18" charset="0"/>
              </a:rPr>
              <a:t>υπερνατριαιμία</a:t>
            </a:r>
            <a:r>
              <a:rPr lang="el-GR" dirty="0" smtClean="0">
                <a:latin typeface="Bookman Old Style" pitchFamily="18" charset="0"/>
              </a:rPr>
              <a:t> και </a:t>
            </a:r>
            <a:r>
              <a:rPr lang="el-GR" dirty="0" err="1" smtClean="0">
                <a:latin typeface="Bookman Old Style" pitchFamily="18" charset="0"/>
              </a:rPr>
              <a:t>υπερτριγλυκεριδαιμία</a:t>
            </a:r>
            <a:endParaRPr lang="el-GR" dirty="0" smtClean="0">
              <a:latin typeface="Bookman Old Style" pitchFamily="18" charset="0"/>
            </a:endParaRPr>
          </a:p>
          <a:p>
            <a:pPr lvl="1"/>
            <a:r>
              <a:rPr lang="el-GR" dirty="0" smtClean="0">
                <a:latin typeface="Bookman Old Style" pitchFamily="18" charset="0"/>
              </a:rPr>
              <a:t>Σε δηλητηρίαση από σαλικυλικά, διαπιστώνεται ψευδώς υψηλότερη τιμή </a:t>
            </a:r>
            <a:r>
              <a:rPr lang="en-US" dirty="0" err="1" smtClean="0">
                <a:latin typeface="Bookman Old Style" pitchFamily="18" charset="0"/>
              </a:rPr>
              <a:t>Cl</a:t>
            </a:r>
            <a:r>
              <a:rPr lang="en-US" baseline="30000" dirty="0" smtClean="0">
                <a:latin typeface="Bookman Old Style" pitchFamily="18" charset="0"/>
              </a:rPr>
              <a:t>-</a:t>
            </a:r>
            <a:endParaRPr lang="el-GR" dirty="0" smtClean="0">
              <a:latin typeface="Bookman Old Style" pitchFamily="18" charset="0"/>
            </a:endParaRPr>
          </a:p>
          <a:p>
            <a:pPr lvl="1"/>
            <a:endParaRPr lang="el-GR" dirty="0" smtClean="0">
              <a:latin typeface="Bookman Old Style" pitchFamily="18" charset="0"/>
            </a:endParaRPr>
          </a:p>
          <a:p>
            <a:endParaRPr lang="el-GR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l-GR" b="1" dirty="0" err="1" smtClean="0">
                <a:solidFill>
                  <a:srgbClr val="FFFF00"/>
                </a:solidFill>
                <a:latin typeface="Bookman Old Style" pitchFamily="18" charset="0"/>
              </a:rPr>
              <a:t>Βρωμιούχες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- Ιωδιούχες ενώσεις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Περιέχονται σε βότανα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1</a:t>
            </a:r>
            <a:r>
              <a:rPr lang="en-US" dirty="0" smtClean="0">
                <a:latin typeface="Bookman Old Style" pitchFamily="18" charset="0"/>
              </a:rPr>
              <a:t>mEq/L Br</a:t>
            </a:r>
            <a:r>
              <a:rPr lang="en-US" baseline="30000" dirty="0" smtClean="0">
                <a:latin typeface="Bookman Old Style" pitchFamily="18" charset="0"/>
              </a:rPr>
              <a:t>-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προσμετρείται </a:t>
            </a:r>
            <a:r>
              <a:rPr lang="el-GR" dirty="0" smtClean="0">
                <a:latin typeface="Bookman Old Style" pitchFamily="18" charset="0"/>
              </a:rPr>
              <a:t>ως 3 </a:t>
            </a:r>
            <a:r>
              <a:rPr lang="en-US" dirty="0" smtClean="0">
                <a:latin typeface="Bookman Old Style" pitchFamily="18" charset="0"/>
              </a:rPr>
              <a:t>mEq/L </a:t>
            </a:r>
            <a:r>
              <a:rPr lang="en-US" dirty="0" err="1" smtClean="0">
                <a:latin typeface="Bookman Old Style" pitchFamily="18" charset="0"/>
              </a:rPr>
              <a:t>Cl</a:t>
            </a:r>
            <a:r>
              <a:rPr lang="en-US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 </a:t>
            </a:r>
            <a:endParaRPr lang="en-US" dirty="0" smtClean="0">
              <a:latin typeface="Bookman Old Style" pitchFamily="18" charset="0"/>
            </a:endParaRPr>
          </a:p>
          <a:p>
            <a:r>
              <a:rPr lang="el-GR" b="1" dirty="0" err="1" smtClean="0">
                <a:solidFill>
                  <a:srgbClr val="FFFF00"/>
                </a:solidFill>
                <a:latin typeface="Bookman Old Style" pitchFamily="18" charset="0"/>
              </a:rPr>
              <a:t>Μονοκλωνικές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 –</a:t>
            </a:r>
            <a:r>
              <a:rPr lang="el-GR" b="1" dirty="0" err="1" smtClean="0">
                <a:solidFill>
                  <a:srgbClr val="FFFF00"/>
                </a:solidFill>
                <a:latin typeface="Bookman Old Style" pitchFamily="18" charset="0"/>
              </a:rPr>
              <a:t>πολυκλωνικές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l-GR" b="1" dirty="0" err="1" smtClean="0">
                <a:solidFill>
                  <a:srgbClr val="FFFF00"/>
                </a:solidFill>
                <a:latin typeface="Bookman Old Style" pitchFamily="18" charset="0"/>
              </a:rPr>
              <a:t>γαμμαπάθειες</a:t>
            </a:r>
            <a:endParaRPr lang="el-GR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1"/>
            <a:r>
              <a:rPr lang="el-GR" dirty="0" smtClean="0">
                <a:latin typeface="Bookman Old Style" pitchFamily="18" charset="0"/>
              </a:rPr>
              <a:t>Αφορά συχνότερα τις </a:t>
            </a:r>
            <a:r>
              <a:rPr lang="el-GR" dirty="0" err="1" smtClean="0">
                <a:latin typeface="Bookman Old Style" pitchFamily="18" charset="0"/>
              </a:rPr>
              <a:t>μονοκλωνικές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γαμμαπάθειες</a:t>
            </a:r>
            <a:r>
              <a:rPr lang="el-GR" dirty="0" smtClean="0">
                <a:latin typeface="Bookman Old Style" pitchFamily="18" charset="0"/>
              </a:rPr>
              <a:t> με </a:t>
            </a:r>
            <a:r>
              <a:rPr lang="en-US" dirty="0" err="1" smtClean="0">
                <a:latin typeface="Bookman Old Style" pitchFamily="18" charset="0"/>
              </a:rPr>
              <a:t>IgG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μόρια, τα οποία είναι κατιονικά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167336" y="3717032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latin typeface="Bookman Old Style" pitchFamily="18" charset="0"/>
              </a:rPr>
              <a:t>Kaul</a:t>
            </a:r>
            <a:r>
              <a:rPr lang="en-US" sz="1600" dirty="0" smtClean="0">
                <a:latin typeface="Bookman Old Style" pitchFamily="18" charset="0"/>
              </a:rPr>
              <a:t> et al, Am J </a:t>
            </a:r>
            <a:r>
              <a:rPr lang="en-US" sz="1600" dirty="0" err="1" smtClean="0">
                <a:latin typeface="Bookman Old Style" pitchFamily="18" charset="0"/>
              </a:rPr>
              <a:t>Emerg</a:t>
            </a:r>
            <a:r>
              <a:rPr lang="en-US" sz="1600" dirty="0" smtClean="0">
                <a:latin typeface="Bookman Old Style" pitchFamily="18" charset="0"/>
              </a:rPr>
              <a:t> Med 2013; 31(10): 1536</a:t>
            </a:r>
            <a:endParaRPr lang="el-GR" sz="1600" dirty="0">
              <a:latin typeface="Bookman Old Style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419872" y="6309320"/>
            <a:ext cx="5724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latin typeface="Bookman Old Style" pitchFamily="18" charset="0"/>
              </a:rPr>
              <a:t>Qujeq</a:t>
            </a:r>
            <a:r>
              <a:rPr lang="en-US" sz="1600" dirty="0" smtClean="0">
                <a:latin typeface="Bookman Old Style" pitchFamily="18" charset="0"/>
              </a:rPr>
              <a:t> &amp; </a:t>
            </a:r>
            <a:r>
              <a:rPr lang="en-US" sz="1600" dirty="0" err="1" smtClean="0">
                <a:latin typeface="Bookman Old Style" pitchFamily="18" charset="0"/>
              </a:rPr>
              <a:t>Mohiti</a:t>
            </a:r>
            <a:r>
              <a:rPr lang="en-US" sz="1600" dirty="0" smtClean="0">
                <a:latin typeface="Bookman Old Style" pitchFamily="18" charset="0"/>
              </a:rPr>
              <a:t>, </a:t>
            </a:r>
            <a:r>
              <a:rPr lang="en-US" sz="1600" dirty="0" err="1" smtClean="0">
                <a:latin typeface="Bookman Old Style" pitchFamily="18" charset="0"/>
              </a:rPr>
              <a:t>Clin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Biochem</a:t>
            </a:r>
            <a:r>
              <a:rPr lang="en-US" sz="1600" dirty="0" smtClean="0">
                <a:latin typeface="Bookman Old Style" pitchFamily="18" charset="0"/>
              </a:rPr>
              <a:t> 2002; 35(1): 73-75</a:t>
            </a:r>
            <a:endParaRPr lang="el-GR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Μειωμένο ΧΑ ορού και </a:t>
            </a:r>
            <a:r>
              <a:rPr lang="el-GR" b="1" dirty="0" err="1" smtClean="0">
                <a:solidFill>
                  <a:srgbClr val="FFC000"/>
                </a:solidFill>
                <a:latin typeface="Bookman Old Style" pitchFamily="18" charset="0"/>
              </a:rPr>
              <a:t>Υπαλβουμιναιμία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Bookman Old Style" pitchFamily="18" charset="0"/>
              </a:rPr>
              <a:t>2</a:t>
            </a:r>
            <a:r>
              <a:rPr lang="el-GR" baseline="30000" dirty="0" smtClean="0">
                <a:latin typeface="Bookman Old Style" pitchFamily="18" charset="0"/>
              </a:rPr>
              <a:t>ο</a:t>
            </a:r>
            <a:r>
              <a:rPr lang="el-GR" dirty="0" smtClean="0">
                <a:latin typeface="Bookman Old Style" pitchFamily="18" charset="0"/>
              </a:rPr>
              <a:t> αίτιο μειωμένου ΧΑ</a:t>
            </a:r>
          </a:p>
          <a:p>
            <a:r>
              <a:rPr lang="el-GR" dirty="0" smtClean="0">
                <a:latin typeface="Bookman Old Style" pitchFamily="18" charset="0"/>
              </a:rPr>
              <a:t>Η </a:t>
            </a:r>
            <a:r>
              <a:rPr lang="el-GR" dirty="0" err="1" smtClean="0">
                <a:latin typeface="Bookman Old Style" pitchFamily="18" charset="0"/>
              </a:rPr>
              <a:t>αλβουμίνη</a:t>
            </a:r>
            <a:r>
              <a:rPr lang="el-GR" dirty="0" smtClean="0">
                <a:latin typeface="Bookman Old Style" pitchFamily="18" charset="0"/>
              </a:rPr>
              <a:t> είναι αρνητικά φορτισμένη πρωτεΐνη</a:t>
            </a:r>
          </a:p>
          <a:p>
            <a:r>
              <a:rPr lang="el-GR" dirty="0" smtClean="0">
                <a:latin typeface="Bookman Old Style" pitchFamily="18" charset="0"/>
              </a:rPr>
              <a:t>Για κάθε μείωση1 </a:t>
            </a:r>
            <a:r>
              <a:rPr lang="en-US" dirty="0" err="1" smtClean="0">
                <a:latin typeface="Bookman Old Style" pitchFamily="18" charset="0"/>
              </a:rPr>
              <a:t>gr</a:t>
            </a:r>
            <a:r>
              <a:rPr lang="en-US" dirty="0" smtClean="0">
                <a:latin typeface="Bookman Old Style" pitchFamily="18" charset="0"/>
              </a:rPr>
              <a:t>/L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αλβουμίνης</a:t>
            </a:r>
            <a:r>
              <a:rPr lang="el-GR" dirty="0" smtClean="0">
                <a:latin typeface="Bookman Old Style" pitchFamily="18" charset="0"/>
              </a:rPr>
              <a:t> από τις φυσιολογικές τιμές (</a:t>
            </a:r>
            <a:r>
              <a:rPr lang="en-US" dirty="0" smtClean="0">
                <a:latin typeface="Bookman Old Style" pitchFamily="18" charset="0"/>
              </a:rPr>
              <a:t>4 </a:t>
            </a:r>
            <a:r>
              <a:rPr lang="en-US" dirty="0" err="1" smtClean="0">
                <a:latin typeface="Bookman Old Style" pitchFamily="18" charset="0"/>
              </a:rPr>
              <a:t>gr</a:t>
            </a:r>
            <a:r>
              <a:rPr lang="en-US" dirty="0" smtClean="0">
                <a:latin typeface="Bookman Old Style" pitchFamily="18" charset="0"/>
              </a:rPr>
              <a:t>/</a:t>
            </a:r>
            <a:r>
              <a:rPr lang="en-US" dirty="0" err="1" smtClean="0">
                <a:latin typeface="Bookman Old Style" pitchFamily="18" charset="0"/>
              </a:rPr>
              <a:t>dL</a:t>
            </a:r>
            <a:r>
              <a:rPr lang="en-US" dirty="0" smtClean="0">
                <a:latin typeface="Bookman Old Style" pitchFamily="18" charset="0"/>
              </a:rPr>
              <a:t>)</a:t>
            </a:r>
            <a:r>
              <a:rPr lang="el-GR" dirty="0" smtClean="0">
                <a:latin typeface="Bookman Old Style" pitchFamily="18" charset="0"/>
              </a:rPr>
              <a:t> το ΧΑ μειώνεται κατά 2,5 </a:t>
            </a:r>
            <a:r>
              <a:rPr lang="en-US" dirty="0" smtClean="0">
                <a:latin typeface="Bookman Old Style" pitchFamily="18" charset="0"/>
              </a:rPr>
              <a:t>mEq/L</a:t>
            </a:r>
            <a:r>
              <a:rPr lang="el-GR" dirty="0" smtClean="0">
                <a:latin typeface="Bookman Old Style" pitchFamily="18" charset="0"/>
              </a:rPr>
              <a:t> </a:t>
            </a:r>
            <a:endParaRPr lang="en-US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Συχνό φαινόμενο σε συνθήκες ΜΕΘ</a:t>
            </a:r>
          </a:p>
          <a:p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Διορθωμένο ΧΑ = ΧΑ + 2,5 χ (Φυσιολογική τιμή </a:t>
            </a:r>
            <a:r>
              <a:rPr lang="el-GR" b="1" dirty="0" err="1" smtClean="0">
                <a:solidFill>
                  <a:srgbClr val="FFFF00"/>
                </a:solidFill>
                <a:latin typeface="Bookman Old Style" pitchFamily="18" charset="0"/>
              </a:rPr>
              <a:t>αλβουμίνης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 - μετρήσιμη τιμή </a:t>
            </a:r>
            <a:r>
              <a:rPr lang="el-GR" b="1" dirty="0" err="1" smtClean="0">
                <a:solidFill>
                  <a:srgbClr val="FFFF00"/>
                </a:solidFill>
                <a:latin typeface="Bookman Old Style" pitchFamily="18" charset="0"/>
              </a:rPr>
              <a:t>αλβουμίνης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)</a:t>
            </a:r>
            <a:endParaRPr lang="el-GR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059832" y="6165304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latin typeface="Bookman Old Style" pitchFamily="18" charset="0"/>
              </a:rPr>
              <a:t>Figge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et al, </a:t>
            </a:r>
            <a:r>
              <a:rPr lang="en-US" dirty="0" err="1" smtClean="0">
                <a:latin typeface="Bookman Old Style" pitchFamily="18" charset="0"/>
              </a:rPr>
              <a:t>Crit</a:t>
            </a:r>
            <a:r>
              <a:rPr lang="en-US" dirty="0" smtClean="0">
                <a:latin typeface="Bookman Old Style" pitchFamily="18" charset="0"/>
              </a:rPr>
              <a:t> Care Med1998; 26(11)</a:t>
            </a:r>
          </a:p>
          <a:p>
            <a:pPr algn="r"/>
            <a:r>
              <a:rPr lang="en-US" dirty="0" err="1" smtClean="0">
                <a:latin typeface="Bookman Old Style" pitchFamily="18" charset="0"/>
              </a:rPr>
              <a:t>Yun</a:t>
            </a:r>
            <a:r>
              <a:rPr lang="en-US" dirty="0" smtClean="0">
                <a:latin typeface="Bookman Old Style" pitchFamily="18" charset="0"/>
              </a:rPr>
              <a:t>, Electrolyte Blood Press 2010; 8(2)</a:t>
            </a:r>
            <a:endParaRPr lang="el-GR" dirty="0">
              <a:latin typeface="Bookman Old Style" pitchFamily="18" charset="0"/>
            </a:endParaRPr>
          </a:p>
        </p:txBody>
      </p:sp>
      <p:sp useBgFill="1">
        <p:nvSpPr>
          <p:cNvPr id="5" name="4 - Ορθογώνιο"/>
          <p:cNvSpPr/>
          <p:nvPr/>
        </p:nvSpPr>
        <p:spPr>
          <a:xfrm>
            <a:off x="0" y="1412776"/>
            <a:ext cx="9144000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latin typeface="Bookman Old Style" pitchFamily="18" charset="0"/>
              </a:rPr>
              <a:t>Κανόνας </a:t>
            </a:r>
            <a:r>
              <a:rPr lang="en-US" sz="3600" dirty="0" smtClean="0">
                <a:latin typeface="Bookman Old Style" pitchFamily="18" charset="0"/>
              </a:rPr>
              <a:t>“Take five”</a:t>
            </a:r>
          </a:p>
          <a:p>
            <a:pPr algn="ctr"/>
            <a:r>
              <a:rPr lang="el-GR" sz="3600" dirty="0" smtClean="0">
                <a:latin typeface="Bookman Old Style" pitchFamily="18" charset="0"/>
              </a:rPr>
              <a:t>Στους ασθενείς ΜΕΘ (συνήθως </a:t>
            </a:r>
            <a:r>
              <a:rPr lang="en-US" sz="3600" dirty="0" smtClean="0">
                <a:latin typeface="Bookman Old Style" pitchFamily="18" charset="0"/>
              </a:rPr>
              <a:t>Alb=2gr/dl)</a:t>
            </a:r>
            <a:r>
              <a:rPr lang="el-GR" sz="3600" dirty="0" smtClean="0">
                <a:latin typeface="Bookman Old Style" pitchFamily="18" charset="0"/>
              </a:rPr>
              <a:t> προσθέτουμε 5 στο μετρήσιμο </a:t>
            </a:r>
            <a:r>
              <a:rPr lang="en-US" sz="3600" dirty="0" smtClean="0">
                <a:latin typeface="Bookman Old Style" pitchFamily="18" charset="0"/>
              </a:rPr>
              <a:t>XA</a:t>
            </a:r>
            <a:endParaRPr lang="el-GR" sz="3200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Αναγκαιότητα των χασμάτων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3600" dirty="0" smtClean="0">
                <a:latin typeface="Bookman Old Style" pitchFamily="18" charset="0"/>
              </a:rPr>
              <a:t>Συμπληρώνουν μαζί με τις τιμές</a:t>
            </a:r>
          </a:p>
          <a:p>
            <a:r>
              <a:rPr lang="el-GR" sz="3600" dirty="0" smtClean="0">
                <a:latin typeface="Bookman Old Style" pitchFamily="18" charset="0"/>
              </a:rPr>
              <a:t>Του </a:t>
            </a:r>
            <a:r>
              <a:rPr lang="en-US" sz="3600" dirty="0" smtClean="0">
                <a:latin typeface="Bookman Old Style" pitchFamily="18" charset="0"/>
              </a:rPr>
              <a:t>pH</a:t>
            </a:r>
          </a:p>
          <a:p>
            <a:r>
              <a:rPr lang="el-GR" sz="3600" dirty="0" smtClean="0">
                <a:latin typeface="Bookman Old Style" pitchFamily="18" charset="0"/>
              </a:rPr>
              <a:t>Της </a:t>
            </a:r>
            <a:r>
              <a:rPr lang="en-US" sz="3600" dirty="0" smtClean="0">
                <a:latin typeface="Bookman Old Style" pitchFamily="18" charset="0"/>
              </a:rPr>
              <a:t>PaCO</a:t>
            </a:r>
            <a:r>
              <a:rPr lang="en-US" sz="3600" baseline="-25000" dirty="0" smtClean="0">
                <a:latin typeface="Bookman Old Style" pitchFamily="18" charset="0"/>
              </a:rPr>
              <a:t>2</a:t>
            </a:r>
            <a:endParaRPr lang="en-US" sz="3600" dirty="0" smtClean="0">
              <a:latin typeface="Bookman Old Style" pitchFamily="18" charset="0"/>
            </a:endParaRPr>
          </a:p>
          <a:p>
            <a:r>
              <a:rPr lang="el-GR" sz="3600" dirty="0" smtClean="0">
                <a:latin typeface="Bookman Old Style" pitchFamily="18" charset="0"/>
              </a:rPr>
              <a:t>Της </a:t>
            </a:r>
            <a:r>
              <a:rPr lang="en-US" sz="3600" dirty="0" smtClean="0">
                <a:latin typeface="Bookman Old Style" pitchFamily="18" charset="0"/>
              </a:rPr>
              <a:t>[HCO</a:t>
            </a:r>
            <a:r>
              <a:rPr lang="en-US" sz="3600" baseline="-25000" dirty="0" smtClean="0">
                <a:latin typeface="Bookman Old Style" pitchFamily="18" charset="0"/>
              </a:rPr>
              <a:t>3</a:t>
            </a:r>
            <a:r>
              <a:rPr lang="en-US" sz="3600" baseline="30000" dirty="0" smtClean="0">
                <a:latin typeface="Bookman Old Style" pitchFamily="18" charset="0"/>
              </a:rPr>
              <a:t>-</a:t>
            </a:r>
            <a:r>
              <a:rPr lang="en-US" sz="3600" dirty="0" smtClean="0">
                <a:latin typeface="Bookman Old Style" pitchFamily="18" charset="0"/>
              </a:rPr>
              <a:t>]</a:t>
            </a:r>
          </a:p>
          <a:p>
            <a:pPr>
              <a:buNone/>
            </a:pPr>
            <a:r>
              <a:rPr lang="el-GR" sz="3600" dirty="0" smtClean="0">
                <a:latin typeface="Bookman Old Style" pitchFamily="18" charset="0"/>
              </a:rPr>
              <a:t>τη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l-GR" sz="3600" dirty="0" smtClean="0">
                <a:latin typeface="Bookman Old Style" pitchFamily="18" charset="0"/>
              </a:rPr>
              <a:t>διερεύνηση των διαταραχών της οξεοβασικής ισορροπίας</a:t>
            </a:r>
            <a:endParaRPr lang="el-GR" sz="3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Χρησιμότητα ΧΑ ορού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>
                <a:latin typeface="Bookman Old Style" pitchFamily="18" charset="0"/>
              </a:rPr>
              <a:t>Διάκριση περιπτώσεων μεταβολικής οξέωσης σε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εκείνες με αυξημένο ΧΑ ορού και σε εκείνες με φυσιολογικό ή μειωμένο ΧΑ ορού</a:t>
            </a:r>
            <a:r>
              <a:rPr lang="el-GR" dirty="0" smtClean="0">
                <a:latin typeface="Bookman Old Style" pitchFamily="18" charset="0"/>
              </a:rPr>
              <a:t>, λύνοντας </a:t>
            </a:r>
            <a:r>
              <a:rPr lang="el-GR" dirty="0" err="1" smtClean="0">
                <a:latin typeface="Bookman Old Style" pitchFamily="18" charset="0"/>
              </a:rPr>
              <a:t>διαφοροδιαγνωστικά</a:t>
            </a:r>
            <a:r>
              <a:rPr lang="el-GR" dirty="0" smtClean="0">
                <a:latin typeface="Bookman Old Style" pitchFamily="18" charset="0"/>
              </a:rPr>
              <a:t> προβλήματα</a:t>
            </a:r>
          </a:p>
          <a:p>
            <a:r>
              <a:rPr lang="el-GR" dirty="0" smtClean="0">
                <a:latin typeface="Bookman Old Style" pitchFamily="18" charset="0"/>
              </a:rPr>
              <a:t>Διάγνωση περιπτώσεων μεταβολικής οξέωσης,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όταν 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pH, PaCO</a:t>
            </a:r>
            <a:r>
              <a:rPr lang="en-US" b="1" baseline="-25000" dirty="0" smtClean="0">
                <a:solidFill>
                  <a:srgbClr val="FFFF00"/>
                </a:solidFill>
                <a:latin typeface="Bookman Old Style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και [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HCO</a:t>
            </a:r>
            <a:r>
              <a:rPr lang="en-US" b="1" baseline="-25000" dirty="0" smtClean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r>
              <a:rPr lang="en-US" b="1" baseline="30000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]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είναι εντός των φυσιολογικών ορίων </a:t>
            </a:r>
            <a:r>
              <a:rPr lang="el-GR" dirty="0" smtClean="0">
                <a:latin typeface="Bookman Old Style" pitchFamily="18" charset="0"/>
              </a:rPr>
              <a:t>στα πλαίσια μικτών </a:t>
            </a:r>
            <a:r>
              <a:rPr lang="el-GR" dirty="0" err="1" smtClean="0">
                <a:latin typeface="Bookman Old Style" pitchFamily="18" charset="0"/>
              </a:rPr>
              <a:t>οξεοβασικών</a:t>
            </a:r>
            <a:r>
              <a:rPr lang="el-GR" dirty="0" smtClean="0">
                <a:latin typeface="Bookman Old Style" pitchFamily="18" charset="0"/>
              </a:rPr>
              <a:t> διαταραχών</a:t>
            </a:r>
          </a:p>
          <a:p>
            <a:r>
              <a:rPr lang="el-GR" dirty="0" smtClean="0">
                <a:latin typeface="Bookman Old Style" pitchFamily="18" charset="0"/>
              </a:rPr>
              <a:t>Θέτει υποψία για νοσήματα με χαμηλό ΧΑ, εφόσον αποκλειστούν ηλεκτρολυτικές διαταραχές ή </a:t>
            </a:r>
            <a:r>
              <a:rPr lang="el-GR" dirty="0" err="1" smtClean="0">
                <a:latin typeface="Bookman Old Style" pitchFamily="18" charset="0"/>
              </a:rPr>
              <a:t>υπαλβουμιναιμία</a:t>
            </a:r>
            <a:r>
              <a:rPr lang="el-GR" dirty="0" smtClean="0">
                <a:latin typeface="Bookman Old Style" pitchFamily="18" charset="0"/>
              </a:rPr>
              <a:t>, λ.χ. </a:t>
            </a:r>
            <a:r>
              <a:rPr lang="el-GR" dirty="0" err="1" smtClean="0">
                <a:latin typeface="Bookman Old Style" pitchFamily="18" charset="0"/>
              </a:rPr>
              <a:t>πολλαπλούν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μυέλωμα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463480" y="63813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ookman Old Style" pitchFamily="18" charset="0"/>
              </a:rPr>
              <a:t>Μαυροματίδης, Περί Χασμάτων, 2008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Ποιά είναι τα χάσματα</a:t>
            </a:r>
            <a:r>
              <a:rPr lang="en-US" b="1" dirty="0" smtClean="0">
                <a:solidFill>
                  <a:srgbClr val="FFC000"/>
                </a:solidFill>
                <a:latin typeface="Bookman Old Style" pitchFamily="18" charset="0"/>
              </a:rPr>
              <a:t>;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Χάσμα ανιόντων ορού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Δέλτα Χάσμα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Χάσμα ανιόντων ούρων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Ωσμωτικό Χάσμα ορού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Ωσμωτικό Χάσμα ούρων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Δέλτα Χάσμα (ΔΧ)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ΔΧ = Δ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ΧΑ - Δ 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HCO</a:t>
            </a:r>
            <a:r>
              <a:rPr lang="el-GR" b="1" baseline="-25000" dirty="0" smtClean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r>
              <a:rPr lang="el-GR" b="1" baseline="30000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=</a:t>
            </a: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= (ΧΑ ασθενούς- 12) - (27 - </a:t>
            </a:r>
            <a:r>
              <a:rPr lang="en-US" dirty="0" smtClean="0">
                <a:latin typeface="Bookman Old Style" pitchFamily="18" charset="0"/>
              </a:rPr>
              <a:t>HCO</a:t>
            </a:r>
            <a:r>
              <a:rPr lang="el-GR" baseline="-25000" dirty="0" smtClean="0">
                <a:latin typeface="Bookman Old Style" pitchFamily="18" charset="0"/>
              </a:rPr>
              <a:t>3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) = </a:t>
            </a: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= (</a:t>
            </a:r>
            <a:r>
              <a:rPr lang="en-US" dirty="0" smtClean="0">
                <a:latin typeface="Bookman Old Style" pitchFamily="18" charset="0"/>
              </a:rPr>
              <a:t>Na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- </a:t>
            </a:r>
            <a:r>
              <a:rPr lang="en-US" dirty="0" err="1" smtClean="0">
                <a:latin typeface="Bookman Old Style" pitchFamily="18" charset="0"/>
              </a:rPr>
              <a:t>Cl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 - </a:t>
            </a:r>
            <a:r>
              <a:rPr lang="en-US" dirty="0" smtClean="0">
                <a:latin typeface="Bookman Old Style" pitchFamily="18" charset="0"/>
              </a:rPr>
              <a:t>HCO</a:t>
            </a:r>
            <a:r>
              <a:rPr lang="el-GR" baseline="-25000" dirty="0" smtClean="0">
                <a:latin typeface="Bookman Old Style" pitchFamily="18" charset="0"/>
              </a:rPr>
              <a:t>3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 - 12) - (27 - </a:t>
            </a:r>
            <a:r>
              <a:rPr lang="en-US" dirty="0" smtClean="0">
                <a:latin typeface="Bookman Old Style" pitchFamily="18" charset="0"/>
              </a:rPr>
              <a:t>HCO</a:t>
            </a:r>
            <a:r>
              <a:rPr lang="el-GR" baseline="-25000" dirty="0" smtClean="0">
                <a:latin typeface="Bookman Old Style" pitchFamily="18" charset="0"/>
              </a:rPr>
              <a:t>3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)</a:t>
            </a:r>
          </a:p>
          <a:p>
            <a:pPr algn="ctr">
              <a:buNone/>
            </a:pPr>
            <a:r>
              <a:rPr lang="el-GR" sz="3900" b="1" dirty="0" smtClean="0">
                <a:solidFill>
                  <a:srgbClr val="FFFF00"/>
                </a:solidFill>
                <a:latin typeface="Bookman Old Style" pitchFamily="18" charset="0"/>
              </a:rPr>
              <a:t>ΔΧ = </a:t>
            </a:r>
            <a:r>
              <a:rPr lang="en-US" sz="3900" b="1" dirty="0" smtClean="0">
                <a:solidFill>
                  <a:srgbClr val="FFFF00"/>
                </a:solidFill>
                <a:latin typeface="Bookman Old Style" pitchFamily="18" charset="0"/>
              </a:rPr>
              <a:t>Na</a:t>
            </a:r>
            <a:r>
              <a:rPr lang="el-GR" sz="3900" b="1" baseline="30000" dirty="0" smtClean="0">
                <a:solidFill>
                  <a:srgbClr val="FFFF00"/>
                </a:solidFill>
                <a:latin typeface="Bookman Old Style" pitchFamily="18" charset="0"/>
              </a:rPr>
              <a:t>+</a:t>
            </a:r>
            <a:r>
              <a:rPr lang="el-GR" sz="3900" b="1" dirty="0" smtClean="0">
                <a:solidFill>
                  <a:srgbClr val="FFFF00"/>
                </a:solidFill>
                <a:latin typeface="Bookman Old Style" pitchFamily="18" charset="0"/>
              </a:rPr>
              <a:t> - </a:t>
            </a:r>
            <a:r>
              <a:rPr lang="en-US" sz="3900" b="1" dirty="0" err="1" smtClean="0">
                <a:solidFill>
                  <a:srgbClr val="FFFF00"/>
                </a:solidFill>
                <a:latin typeface="Bookman Old Style" pitchFamily="18" charset="0"/>
              </a:rPr>
              <a:t>Cl</a:t>
            </a:r>
            <a:r>
              <a:rPr lang="el-GR" sz="3900" b="1" baseline="30000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r>
              <a:rPr lang="el-GR" sz="3900" b="1" dirty="0" smtClean="0">
                <a:solidFill>
                  <a:srgbClr val="FFFF00"/>
                </a:solidFill>
                <a:latin typeface="Bookman Old Style" pitchFamily="18" charset="0"/>
              </a:rPr>
              <a:t> - 39</a:t>
            </a: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Απλή μεταβολική οξέωση 0</a:t>
            </a: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ΔΧ &gt; +6  συνύπαρξη μεταβολικής οξέωσης και μεταβολικής αλκάλωσης</a:t>
            </a: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ΔΧ &lt; -6 – συνύπαρξη 2 μεταβολικών οξεώσεων (1 με αυξημένο ΧΑ και 1 με φυσιολογικό ΧΑ)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Δέλτα Χάσμα (ΔΧ)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pPr>
              <a:buNone/>
            </a:pPr>
            <a:endParaRPr lang="el-GR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ΔΧ = </a:t>
            </a:r>
          </a:p>
          <a:p>
            <a:pPr>
              <a:buNone/>
            </a:pPr>
            <a:endParaRPr lang="el-GR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endParaRPr lang="el-GR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Σε απλή μεταβολική οξέωση με αυξημένο Χ</a:t>
            </a:r>
            <a:r>
              <a:rPr lang="en-US" dirty="0" smtClean="0">
                <a:latin typeface="Bookman Old Style" pitchFamily="18" charset="0"/>
              </a:rPr>
              <a:t>A</a:t>
            </a:r>
          </a:p>
          <a:p>
            <a:pPr>
              <a:buNone/>
            </a:pPr>
            <a:endParaRPr lang="en-US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l-GR" sz="2400" dirty="0" smtClean="0">
                <a:latin typeface="Bookman Old Style" pitchFamily="18" charset="0"/>
              </a:rPr>
              <a:t>            </a:t>
            </a:r>
            <a:r>
              <a:rPr lang="el-GR" sz="4000" dirty="0" smtClean="0">
                <a:solidFill>
                  <a:srgbClr val="FFFF00"/>
                </a:solidFill>
                <a:latin typeface="Bookman Old Style" pitchFamily="18" charset="0"/>
              </a:rPr>
              <a:t>ΔΧ =</a:t>
            </a:r>
            <a:endParaRPr lang="el-GR" sz="2400" dirty="0">
              <a:latin typeface="Bookman Old Style" pitchFamily="18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1619672" y="2132856"/>
            <a:ext cx="698477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2267744" y="141277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  <a:latin typeface="Bookman Old Style" pitchFamily="18" charset="0"/>
              </a:rPr>
              <a:t>ΔΧΑ (ΧΑ ασθενούς -12)</a:t>
            </a:r>
            <a:endParaRPr lang="el-GR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619672" y="227687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  <a:latin typeface="Bookman Old Style" pitchFamily="18" charset="0"/>
              </a:rPr>
              <a:t>Δ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HCO</a:t>
            </a:r>
            <a:r>
              <a:rPr lang="en-US" sz="3200" b="1" baseline="-25000" dirty="0" smtClean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r>
              <a:rPr lang="en-US" sz="3200" b="1" baseline="30000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 (24 </a:t>
            </a:r>
            <a:r>
              <a:rPr lang="el-GR" sz="3200" b="1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 [HCO</a:t>
            </a:r>
            <a:r>
              <a:rPr lang="en-US" sz="3200" b="1" baseline="-25000" dirty="0" smtClean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r>
              <a:rPr lang="en-US" sz="3200" b="1" baseline="30000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] </a:t>
            </a:r>
            <a:r>
              <a:rPr lang="el-GR" sz="3200" b="1" dirty="0" smtClean="0">
                <a:solidFill>
                  <a:srgbClr val="FFFF00"/>
                </a:solidFill>
                <a:latin typeface="Bookman Old Style" pitchFamily="18" charset="0"/>
              </a:rPr>
              <a:t>ασθενούς)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el-GR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2915816" y="5661248"/>
            <a:ext cx="338437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3635896" y="465313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Bookman Old Style" pitchFamily="18" charset="0"/>
              </a:rPr>
              <a:t>ΔΧΑ</a:t>
            </a:r>
            <a:endParaRPr lang="el-GR" sz="4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987824" y="58052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Bookman Old Style" pitchFamily="18" charset="0"/>
              </a:rPr>
              <a:t>Δ</a:t>
            </a:r>
            <a:r>
              <a:rPr lang="en-US" sz="4000" dirty="0" smtClean="0">
                <a:solidFill>
                  <a:srgbClr val="FFFF00"/>
                </a:solidFill>
                <a:latin typeface="Bookman Old Style" pitchFamily="18" charset="0"/>
              </a:rPr>
              <a:t>HCO</a:t>
            </a:r>
            <a:r>
              <a:rPr lang="en-US" sz="4000" baseline="-25000" dirty="0" smtClean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r>
              <a:rPr lang="en-US" sz="4000" baseline="30000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endParaRPr lang="el-GR" sz="4000" dirty="0"/>
          </a:p>
        </p:txBody>
      </p:sp>
      <p:sp>
        <p:nvSpPr>
          <p:cNvPr id="15" name="14 - TextBox"/>
          <p:cNvSpPr txBox="1"/>
          <p:nvPr/>
        </p:nvSpPr>
        <p:spPr>
          <a:xfrm>
            <a:off x="6588224" y="530120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Bookman Old Style" pitchFamily="18" charset="0"/>
              </a:rPr>
              <a:t>= 1 -1,6</a:t>
            </a:r>
            <a:endParaRPr lang="el-GR" sz="4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 useBgFill="1">
        <p:nvSpPr>
          <p:cNvPr id="13" name="12 - Επεξήγηση με σύννεφο"/>
          <p:cNvSpPr/>
          <p:nvPr/>
        </p:nvSpPr>
        <p:spPr>
          <a:xfrm>
            <a:off x="3131840" y="1412776"/>
            <a:ext cx="6012160" cy="2016224"/>
          </a:xfrm>
          <a:prstGeom prst="cloudCallou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rgbClr val="FFFF00"/>
                </a:solidFill>
                <a:latin typeface="Bookman Old Style" pitchFamily="18" charset="0"/>
              </a:rPr>
              <a:t>ΧΑ ΟΡΟΥ = 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Na</a:t>
            </a:r>
            <a:r>
              <a:rPr lang="el-GR" sz="2000" baseline="30000" dirty="0" smtClean="0">
                <a:solidFill>
                  <a:srgbClr val="FFFF00"/>
                </a:solidFill>
                <a:latin typeface="Bookman Old Style" pitchFamily="18" charset="0"/>
              </a:rPr>
              <a:t>+</a:t>
            </a:r>
            <a:r>
              <a:rPr lang="el-GR" sz="2000" dirty="0" smtClean="0">
                <a:solidFill>
                  <a:srgbClr val="FFFF00"/>
                </a:solidFill>
                <a:latin typeface="Bookman Old Style" pitchFamily="18" charset="0"/>
              </a:rPr>
              <a:t> - (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Cl</a:t>
            </a:r>
            <a:r>
              <a:rPr lang="el-GR" sz="2000" baseline="30000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r>
              <a:rPr lang="el-GR" sz="2000" dirty="0" smtClean="0">
                <a:solidFill>
                  <a:srgbClr val="FFFF00"/>
                </a:solidFill>
                <a:latin typeface="Bookman Old Style" pitchFamily="18" charset="0"/>
              </a:rPr>
              <a:t> + 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HCO</a:t>
            </a:r>
            <a:r>
              <a:rPr lang="el-GR" sz="2000" baseline="-25000" dirty="0" smtClean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r>
              <a:rPr lang="el-GR" sz="2000" baseline="30000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r>
              <a:rPr lang="el-GR" sz="2000" dirty="0" smtClean="0">
                <a:solidFill>
                  <a:srgbClr val="FFFF00"/>
                </a:solidFill>
                <a:latin typeface="Bookman Old Style" pitchFamily="18" charset="0"/>
              </a:rPr>
              <a:t>)</a:t>
            </a:r>
            <a:endParaRPr lang="el-GR" sz="2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5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Τί υποδηλώνει το ΔΧ</a:t>
            </a:r>
            <a:r>
              <a:rPr lang="en-US" b="1" dirty="0" smtClean="0">
                <a:solidFill>
                  <a:srgbClr val="FFC000"/>
                </a:solidFill>
                <a:latin typeface="Bookman Old Style" pitchFamily="18" charset="0"/>
              </a:rPr>
              <a:t>;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>
          <a:xfrm>
            <a:off x="390364" y="1340768"/>
            <a:ext cx="8363272" cy="525658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Bookman Old Style" pitchFamily="18" charset="0"/>
              </a:rPr>
              <a:t>ΔΧ &gt; 1,6</a:t>
            </a:r>
            <a:endParaRPr lang="el-GR" sz="2800" dirty="0" smtClean="0">
              <a:latin typeface="Bookman Old Style" pitchFamily="18" charset="0"/>
            </a:endParaRPr>
          </a:p>
          <a:p>
            <a:endParaRPr lang="el-GR" sz="2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l-GR" sz="2800" dirty="0" smtClean="0">
                <a:latin typeface="Bookman Old Style" pitchFamily="18" charset="0"/>
              </a:rPr>
              <a:t>ΔΧ =</a:t>
            </a:r>
          </a:p>
          <a:p>
            <a:pPr>
              <a:buNone/>
            </a:pPr>
            <a:endParaRPr lang="el-GR" sz="2800" dirty="0" smtClean="0">
              <a:latin typeface="Bookman Old Style" pitchFamily="18" charset="0"/>
            </a:endParaRPr>
          </a:p>
          <a:p>
            <a:pPr>
              <a:buNone/>
            </a:pPr>
            <a:endParaRPr lang="el-GR" sz="2800" dirty="0" smtClean="0"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r>
              <a:rPr lang="el-GR" sz="2800" b="1" dirty="0" smtClean="0">
                <a:solidFill>
                  <a:srgbClr val="FFFF00"/>
                </a:solidFill>
                <a:latin typeface="Bookman Old Style" pitchFamily="18" charset="0"/>
              </a:rPr>
              <a:t>ΔΧ &lt; 1</a:t>
            </a:r>
          </a:p>
          <a:p>
            <a:pPr>
              <a:lnSpc>
                <a:spcPct val="120000"/>
              </a:lnSpc>
              <a:buNone/>
            </a:pPr>
            <a:endParaRPr lang="el-GR" sz="2800" dirty="0" smtClean="0">
              <a:latin typeface="Bookman Old Style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l-GR" sz="2800" dirty="0" smtClean="0">
                <a:latin typeface="Bookman Old Style" pitchFamily="18" charset="0"/>
              </a:rPr>
              <a:t>ΔΧ = 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1619672" y="278092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Bookman Old Style" pitchFamily="18" charset="0"/>
              </a:rPr>
              <a:t>Δ</a:t>
            </a:r>
            <a:r>
              <a:rPr lang="en-US" sz="2800" dirty="0" smtClean="0">
                <a:latin typeface="Bookman Old Style" pitchFamily="18" charset="0"/>
              </a:rPr>
              <a:t>HCO</a:t>
            </a:r>
            <a:r>
              <a:rPr lang="en-US" sz="2800" baseline="-25000" dirty="0" smtClean="0">
                <a:latin typeface="Bookman Old Style" pitchFamily="18" charset="0"/>
              </a:rPr>
              <a:t>3</a:t>
            </a:r>
            <a:r>
              <a:rPr lang="en-US" sz="2800" baseline="30000" dirty="0" smtClean="0">
                <a:latin typeface="Bookman Old Style" pitchFamily="18" charset="0"/>
              </a:rPr>
              <a:t>-</a:t>
            </a:r>
            <a:endParaRPr lang="el-GR" sz="2800" dirty="0"/>
          </a:p>
        </p:txBody>
      </p:sp>
      <p:sp>
        <p:nvSpPr>
          <p:cNvPr id="13" name="12 - TextBox"/>
          <p:cNvSpPr txBox="1"/>
          <p:nvPr/>
        </p:nvSpPr>
        <p:spPr>
          <a:xfrm>
            <a:off x="1547664" y="465313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Bookman Old Style" pitchFamily="18" charset="0"/>
              </a:rPr>
              <a:t>ΔΧΑ</a:t>
            </a:r>
            <a:endParaRPr lang="el-GR" sz="2800" dirty="0">
              <a:latin typeface="Bookman Old Style" pitchFamily="18" charset="0"/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1403648" y="5445224"/>
            <a:ext cx="2520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Βέλος προς τα κάτω"/>
          <p:cNvSpPr/>
          <p:nvPr/>
        </p:nvSpPr>
        <p:spPr>
          <a:xfrm rot="16200000">
            <a:off x="4698014" y="4815154"/>
            <a:ext cx="468052" cy="129614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1475656" y="558924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Bookman Old Style" pitchFamily="18" charset="0"/>
              </a:rPr>
              <a:t>Δ</a:t>
            </a:r>
            <a:r>
              <a:rPr lang="en-US" sz="2800" dirty="0" smtClean="0">
                <a:latin typeface="Bookman Old Style" pitchFamily="18" charset="0"/>
              </a:rPr>
              <a:t>HCO</a:t>
            </a:r>
            <a:r>
              <a:rPr lang="en-US" sz="2800" baseline="-25000" dirty="0" smtClean="0">
                <a:latin typeface="Bookman Old Style" pitchFamily="18" charset="0"/>
              </a:rPr>
              <a:t>3</a:t>
            </a:r>
            <a:r>
              <a:rPr lang="en-US" sz="2800" baseline="30000" dirty="0" smtClean="0">
                <a:latin typeface="Bookman Old Style" pitchFamily="18" charset="0"/>
              </a:rPr>
              <a:t>-</a:t>
            </a:r>
            <a:endParaRPr lang="el-GR" sz="2800" dirty="0"/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1475656" y="2636912"/>
            <a:ext cx="2520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1547664" y="191683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Bookman Old Style" pitchFamily="18" charset="0"/>
              </a:rPr>
              <a:t>ΔΧΑ</a:t>
            </a:r>
            <a:endParaRPr lang="el-GR" sz="2800" dirty="0">
              <a:latin typeface="Bookman Old Style" pitchFamily="18" charset="0"/>
            </a:endParaRPr>
          </a:p>
        </p:txBody>
      </p:sp>
      <p:sp>
        <p:nvSpPr>
          <p:cNvPr id="9" name="8 - Βέλος προς τα κάτω"/>
          <p:cNvSpPr/>
          <p:nvPr/>
        </p:nvSpPr>
        <p:spPr>
          <a:xfrm rot="16200000">
            <a:off x="4626006" y="2006842"/>
            <a:ext cx="468052" cy="129614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5580112" y="256490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6012160" y="2348880"/>
            <a:ext cx="259228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Bookman Old Style" pitchFamily="18" charset="0"/>
              </a:rPr>
              <a:t>+</a:t>
            </a:r>
          </a:p>
          <a:p>
            <a:pPr algn="ctr"/>
            <a:r>
              <a:rPr lang="el-GR" sz="2800" dirty="0" smtClean="0">
                <a:latin typeface="Bookman Old Style" pitchFamily="18" charset="0"/>
              </a:rPr>
              <a:t>Μεταβολική </a:t>
            </a:r>
            <a:r>
              <a:rPr lang="el-GR" sz="2800" dirty="0" err="1" smtClean="0">
                <a:latin typeface="Bookman Old Style" pitchFamily="18" charset="0"/>
              </a:rPr>
              <a:t>αλκάλωση</a:t>
            </a:r>
            <a:endParaRPr lang="el-GR" sz="2800" dirty="0">
              <a:latin typeface="Bookman Old Style" pitchFamily="18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6084168" y="5157192"/>
            <a:ext cx="25922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Bookman Old Style" pitchFamily="18" charset="0"/>
              </a:rPr>
              <a:t>+</a:t>
            </a:r>
          </a:p>
          <a:p>
            <a:pPr algn="ctr"/>
            <a:r>
              <a:rPr lang="el-GR" sz="2800" dirty="0" smtClean="0">
                <a:latin typeface="Bookman Old Style" pitchFamily="18" charset="0"/>
              </a:rPr>
              <a:t>ΜΟ με φυσιολογικό ΧΑ</a:t>
            </a:r>
            <a:endParaRPr lang="el-GR" sz="2800" dirty="0">
              <a:latin typeface="Bookman Old Style" pitchFamily="18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5868144" y="1556792"/>
            <a:ext cx="27363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Bookman Old Style" pitchFamily="18" charset="0"/>
              </a:rPr>
              <a:t>ΜΟ με αυξημένο ΧΑ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6012160" y="4365104"/>
            <a:ext cx="27363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Bookman Old Style" pitchFamily="18" charset="0"/>
              </a:rPr>
              <a:t>ΜΟ με αυξημένο ΧΑ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8" grpId="0"/>
      <p:bldP spid="8" grpId="1"/>
      <p:bldP spid="7" grpId="0"/>
      <p:bldP spid="9" grpId="0" animBg="1"/>
      <p:bldP spid="17" grpId="0"/>
      <p:bldP spid="18" grpId="0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Χρησιμότητα ΔΧ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Bookman Old Style" pitchFamily="18" charset="0"/>
              </a:rPr>
              <a:t>Ανίχνευση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μικτών μεταβολικών οξεώσεων </a:t>
            </a:r>
            <a:r>
              <a:rPr lang="el-GR" dirty="0" smtClean="0">
                <a:latin typeface="Bookman Old Style" pitchFamily="18" charset="0"/>
              </a:rPr>
              <a:t>με αυξημένο και φυσιολογικό χάσμα ανιόντων</a:t>
            </a:r>
          </a:p>
          <a:p>
            <a:r>
              <a:rPr lang="el-GR" dirty="0" smtClean="0">
                <a:latin typeface="Bookman Old Style" pitchFamily="18" charset="0"/>
              </a:rPr>
              <a:t>Ανίχνευση μικτών </a:t>
            </a:r>
            <a:r>
              <a:rPr lang="el-GR" dirty="0" err="1" smtClean="0">
                <a:latin typeface="Bookman Old Style" pitchFamily="18" charset="0"/>
              </a:rPr>
              <a:t>οξεοβασικών</a:t>
            </a:r>
            <a:r>
              <a:rPr lang="el-GR" dirty="0" smtClean="0">
                <a:latin typeface="Bookman Old Style" pitchFamily="18" charset="0"/>
              </a:rPr>
              <a:t> διαταραχών με συνύπαρξη μεταβολικής οξέωσης με αυξημένο χάσμα ανιόντων και μεταβολικής </a:t>
            </a:r>
            <a:r>
              <a:rPr lang="el-GR" dirty="0" err="1" smtClean="0">
                <a:latin typeface="Bookman Old Style" pitchFamily="18" charset="0"/>
              </a:rPr>
              <a:t>αλκάλωσης</a:t>
            </a:r>
            <a:endParaRPr lang="el-GR" dirty="0">
              <a:latin typeface="Bookman Old Style" pitchFamily="18" charset="0"/>
            </a:endParaRPr>
          </a:p>
        </p:txBody>
      </p:sp>
      <p:sp useBgFill="1">
        <p:nvSpPr>
          <p:cNvPr id="4" name="3 - Ορθογώνιο"/>
          <p:cNvSpPr/>
          <p:nvPr/>
        </p:nvSpPr>
        <p:spPr>
          <a:xfrm>
            <a:off x="0" y="1772816"/>
            <a:ext cx="9144000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latin typeface="Bookman Old Style" pitchFamily="18" charset="0"/>
              </a:rPr>
              <a:t>Η χρήση του δέλτα χάσματος είναι πάντοτε τόσο απλή</a:t>
            </a:r>
            <a:r>
              <a:rPr lang="en-US" sz="3200" dirty="0" smtClean="0">
                <a:latin typeface="Bookman Old Style" pitchFamily="18" charset="0"/>
              </a:rPr>
              <a:t>;</a:t>
            </a:r>
            <a:endParaRPr lang="el-GR" sz="3200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FFC000"/>
                </a:solidFill>
                <a:latin typeface="Bookman Old Style" pitchFamily="18" charset="0"/>
              </a:rPr>
              <a:t>Παράγοντες που επηρεάζουν το ΔΧ</a:t>
            </a:r>
            <a:endParaRPr lang="el-GR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C:\Documents and Settings\Kostas\Application Data\PixelMetrics\CaptureWiz\Temp\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64704"/>
            <a:ext cx="8568952" cy="56886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2519264" y="652534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latin typeface="Bookman Old Style" pitchFamily="18" charset="0"/>
              </a:rPr>
              <a:t>Rastegar</a:t>
            </a:r>
            <a:r>
              <a:rPr lang="el-GR" dirty="0" smtClean="0">
                <a:latin typeface="Bookman Old Style" pitchFamily="18" charset="0"/>
              </a:rPr>
              <a:t>,</a:t>
            </a:r>
            <a:r>
              <a:rPr lang="en-US" dirty="0" smtClean="0">
                <a:latin typeface="Bookman Old Style" pitchFamily="18" charset="0"/>
              </a:rPr>
              <a:t> J Am Soc </a:t>
            </a:r>
            <a:r>
              <a:rPr lang="en-US" dirty="0" err="1" smtClean="0">
                <a:latin typeface="Bookman Old Style" pitchFamily="18" charset="0"/>
              </a:rPr>
              <a:t>Nephrol</a:t>
            </a:r>
            <a:r>
              <a:rPr lang="en-US" dirty="0" smtClean="0">
                <a:latin typeface="Bookman Old Style" pitchFamily="18" charset="0"/>
              </a:rPr>
              <a:t> 2007; 18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5148064" y="1412776"/>
            <a:ext cx="3816424" cy="42484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922114"/>
          </a:xfrm>
        </p:spPr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Προσθήκη </a:t>
            </a:r>
            <a:r>
              <a:rPr lang="el-GR" b="1" dirty="0" err="1" smtClean="0">
                <a:solidFill>
                  <a:srgbClr val="FFC000"/>
                </a:solidFill>
                <a:latin typeface="Bookman Old Style" pitchFamily="18" charset="0"/>
              </a:rPr>
              <a:t>θειϊκού</a:t>
            </a:r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 οξέος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4176464" cy="5328592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Bookman Old Style" pitchFamily="18" charset="0"/>
              </a:rPr>
              <a:t>Μετακίνηση  κυρίως η </a:t>
            </a:r>
            <a:r>
              <a:rPr lang="el-GR" dirty="0" smtClean="0">
                <a:latin typeface="Bookman Old Style" pitchFamily="18" charset="0"/>
              </a:rPr>
              <a:t>θειική </a:t>
            </a:r>
            <a:r>
              <a:rPr lang="el-GR" dirty="0" smtClean="0">
                <a:latin typeface="Bookman Old Style" pitchFamily="18" charset="0"/>
              </a:rPr>
              <a:t>ρίζα στον ενδοκυττάριο χώρο</a:t>
            </a:r>
            <a:endParaRPr lang="en-US" dirty="0" smtClean="0">
              <a:latin typeface="Bookman Old Style" pitchFamily="18" charset="0"/>
            </a:endParaRPr>
          </a:p>
          <a:p>
            <a:endParaRPr lang="en-US" dirty="0" smtClean="0">
              <a:latin typeface="Bookman Old Style" pitchFamily="18" charset="0"/>
            </a:endParaRPr>
          </a:p>
          <a:p>
            <a:pPr>
              <a:buNone/>
            </a:pPr>
            <a:endParaRPr lang="el-GR" dirty="0" smtClean="0">
              <a:latin typeface="Bookman Old Style" pitchFamily="18" charset="0"/>
            </a:endParaRPr>
          </a:p>
          <a:p>
            <a:pPr>
              <a:buNone/>
            </a:pPr>
            <a:endParaRPr lang="el-GR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l-GR" dirty="0" err="1" smtClean="0">
                <a:latin typeface="Bookman Old Style" pitchFamily="18" charset="0"/>
              </a:rPr>
              <a:t>Υπερχλωραιμική</a:t>
            </a:r>
            <a:r>
              <a:rPr lang="el-GR" dirty="0" smtClean="0">
                <a:latin typeface="Bookman Old Style" pitchFamily="18" charset="0"/>
              </a:rPr>
              <a:t> μεταβολική οξέωση</a:t>
            </a:r>
            <a:endParaRPr lang="en-US" dirty="0" smtClean="0">
              <a:latin typeface="Bookman Old Style" pitchFamily="18" charset="0"/>
            </a:endParaRPr>
          </a:p>
          <a:p>
            <a:pPr>
              <a:buNone/>
            </a:pP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4" name="3 - Έλλειψη"/>
          <p:cNvSpPr/>
          <p:nvPr/>
        </p:nvSpPr>
        <p:spPr>
          <a:xfrm>
            <a:off x="6876256" y="2708920"/>
            <a:ext cx="1944216" cy="2520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5508104" y="393305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HCO</a:t>
            </a:r>
            <a:r>
              <a:rPr lang="en-US" sz="2400" b="1" baseline="-25000" dirty="0" smtClean="0">
                <a:latin typeface="Bookman Old Style" pitchFamily="18" charset="0"/>
              </a:rPr>
              <a:t>3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pic>
        <p:nvPicPr>
          <p:cNvPr id="1026" name="Picture 2" descr="http://www.oum.ox.ac.uk/thezone/animals/life/images/kidney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713900"/>
            <a:ext cx="1224136" cy="1018259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580112" y="69269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Bookman Old Style" pitchFamily="18" charset="0"/>
            </a:endParaRPr>
          </a:p>
          <a:p>
            <a:r>
              <a:rPr lang="en-US" sz="2400" b="1" dirty="0" smtClean="0">
                <a:latin typeface="Bookman Old Style" pitchFamily="18" charset="0"/>
              </a:rPr>
              <a:t>H</a:t>
            </a:r>
            <a:r>
              <a:rPr lang="en-US" sz="2400" b="1" baseline="30000" dirty="0" smtClean="0">
                <a:latin typeface="Bookman Old Style" pitchFamily="18" charset="0"/>
              </a:rPr>
              <a:t>+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156176" y="105273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A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8100392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ookman Old Style" pitchFamily="18" charset="0"/>
              </a:rPr>
              <a:t>ΕΞΚ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596336" y="47251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ENK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524328" y="285293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man Old Style" pitchFamily="18" charset="0"/>
              </a:rPr>
              <a:t>Cl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1907704" y="3140968"/>
            <a:ext cx="576064" cy="158417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6876256" y="105273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A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7668344" y="328498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man Old Style" pitchFamily="18" charset="0"/>
              </a:rPr>
              <a:t>Cl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076056" y="69269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Bookman Old Style" pitchFamily="18" charset="0"/>
            </a:endParaRPr>
          </a:p>
          <a:p>
            <a:r>
              <a:rPr lang="en-US" sz="2400" b="1" dirty="0" smtClean="0">
                <a:latin typeface="Bookman Old Style" pitchFamily="18" charset="0"/>
              </a:rPr>
              <a:t>H</a:t>
            </a:r>
            <a:r>
              <a:rPr lang="en-US" sz="2400" b="1" baseline="30000" dirty="0" smtClean="0">
                <a:latin typeface="Bookman Old Style" pitchFamily="18" charset="0"/>
              </a:rPr>
              <a:t>+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7236296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HCO</a:t>
            </a:r>
            <a:r>
              <a:rPr lang="en-US" sz="2400" b="1" baseline="-25000" dirty="0" smtClean="0">
                <a:latin typeface="Bookman Old Style" pitchFamily="18" charset="0"/>
              </a:rPr>
              <a:t>3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0685E-6 L 0.0316 0.379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9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59 0.14755 0.02917 0.2951 0.05678 0.358 C 0.08438 0.42091 0.14757 0.37465 0.1658 0.37789 " pathEditMode="relative" ptsTypes="a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53 0.1339 -0.04288 0.26804 -0.02691 0.33002 C -0.01094 0.392 0.07517 0.36494 0.09548 0.37188 " pathEditMode="relative" ptsTypes="aaA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53 0.1339 -0.04288 0.26804 -0.02691 0.33002 C -0.01094 0.392 0.07517 0.36494 0.09548 0.37188 " pathEditMode="relative" ptsTypes="aaA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966 0 " pathEditMode="relative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966 0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12" grpId="0"/>
      <p:bldP spid="13" grpId="0" animBg="1"/>
      <p:bldP spid="14" grpId="0"/>
      <p:bldP spid="15" grpId="0"/>
      <p:bldP spid="16" grpId="0"/>
      <p:bldP spid="16" grpId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5148064" y="1556792"/>
            <a:ext cx="3816424" cy="39604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Bookman Old Style" pitchFamily="18" charset="0"/>
              </a:rPr>
              <a:t>L- </a:t>
            </a:r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Γαλακτική Οξέωση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3898776" cy="4785395"/>
          </a:xfrm>
        </p:spPr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H L-</a:t>
            </a:r>
            <a:r>
              <a:rPr lang="el-GR" dirty="0" smtClean="0">
                <a:latin typeface="Bookman Old Style" pitchFamily="18" charset="0"/>
              </a:rPr>
              <a:t>γαλακτική ρίζα παραμένει </a:t>
            </a:r>
            <a:r>
              <a:rPr lang="el-GR" dirty="0" err="1" smtClean="0">
                <a:latin typeface="Bookman Old Style" pitchFamily="18" charset="0"/>
              </a:rPr>
              <a:t>εξωκυττάρια</a:t>
            </a:r>
            <a:endParaRPr lang="el-GR" dirty="0" smtClean="0">
              <a:latin typeface="Bookman Old Style" pitchFamily="18" charset="0"/>
            </a:endParaRPr>
          </a:p>
          <a:p>
            <a:endParaRPr lang="el-GR" dirty="0" smtClean="0">
              <a:latin typeface="Bookman Old Style" pitchFamily="18" charset="0"/>
            </a:endParaRPr>
          </a:p>
          <a:p>
            <a:endParaRPr lang="el-GR" dirty="0" smtClean="0">
              <a:latin typeface="Bookman Old Style" pitchFamily="18" charset="0"/>
            </a:endParaRPr>
          </a:p>
          <a:p>
            <a:endParaRPr lang="el-GR" dirty="0" smtClean="0">
              <a:latin typeface="Bookman Old Style" pitchFamily="18" charset="0"/>
            </a:endParaRPr>
          </a:p>
          <a:p>
            <a:endParaRPr lang="el-GR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Αυξημένο ΔΧ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4" name="3 - Έλλειψη"/>
          <p:cNvSpPr/>
          <p:nvPr/>
        </p:nvSpPr>
        <p:spPr>
          <a:xfrm>
            <a:off x="6948264" y="3068960"/>
            <a:ext cx="1944216" cy="223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308304" y="38610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HCO</a:t>
            </a:r>
            <a:r>
              <a:rPr lang="en-US" sz="2400" b="1" baseline="-25000" dirty="0" smtClean="0">
                <a:latin typeface="Bookman Old Style" pitchFamily="18" charset="0"/>
              </a:rPr>
              <a:t>3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pic>
        <p:nvPicPr>
          <p:cNvPr id="1026" name="Picture 2" descr="http://www.oum.ox.ac.uk/thezone/animals/life/images/kidney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713900"/>
            <a:ext cx="1224136" cy="1018259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724128" y="692696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Bookman Old Style" pitchFamily="18" charset="0"/>
            </a:endParaRPr>
          </a:p>
          <a:p>
            <a:r>
              <a:rPr lang="en-US" sz="2400" b="1" dirty="0" smtClean="0">
                <a:latin typeface="Bookman Old Style" pitchFamily="18" charset="0"/>
              </a:rPr>
              <a:t>H</a:t>
            </a:r>
            <a:r>
              <a:rPr lang="en-US" sz="2400" b="1" baseline="30000" dirty="0" smtClean="0">
                <a:latin typeface="Bookman Old Style" pitchFamily="18" charset="0"/>
              </a:rPr>
              <a:t>+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660232" y="105273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A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8244408" y="16288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ookman Old Style" pitchFamily="18" charset="0"/>
              </a:rPr>
              <a:t>ΕΞΚ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740352" y="47251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ENK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148064" y="764704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Bookman Old Style" pitchFamily="18" charset="0"/>
            </a:endParaRPr>
          </a:p>
          <a:p>
            <a:r>
              <a:rPr lang="en-US" sz="2400" b="1" dirty="0" smtClean="0">
                <a:latin typeface="Bookman Old Style" pitchFamily="18" charset="0"/>
              </a:rPr>
              <a:t>H</a:t>
            </a:r>
            <a:r>
              <a:rPr lang="en-US" sz="2400" b="1" baseline="30000" dirty="0" smtClean="0">
                <a:latin typeface="Bookman Old Style" pitchFamily="18" charset="0"/>
              </a:rPr>
              <a:t>+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308304" y="11247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A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292080" y="43651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HCO</a:t>
            </a:r>
            <a:r>
              <a:rPr lang="en-US" sz="2400" b="1" baseline="-25000" dirty="0" smtClean="0">
                <a:latin typeface="Bookman Old Style" pitchFamily="18" charset="0"/>
              </a:rPr>
              <a:t>3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 useBgFill="1">
        <p:nvSpPr>
          <p:cNvPr id="15" name="14 - TextBox"/>
          <p:cNvSpPr txBox="1"/>
          <p:nvPr/>
        </p:nvSpPr>
        <p:spPr>
          <a:xfrm>
            <a:off x="5327576" y="5805264"/>
            <a:ext cx="381642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Bookman Old Style" pitchFamily="18" charset="0"/>
              </a:rPr>
              <a:t>Μειωμένη νεφρική λειτουργία λόγω υπότασης</a:t>
            </a:r>
            <a:endParaRPr lang="el-GR" sz="2000" dirty="0">
              <a:latin typeface="Bookman Old Style" pitchFamily="18" charset="0"/>
            </a:endParaRPr>
          </a:p>
        </p:txBody>
      </p:sp>
      <p:sp>
        <p:nvSpPr>
          <p:cNvPr id="16" name="15 - Βέλος προς τα κάτω"/>
          <p:cNvSpPr/>
          <p:nvPr/>
        </p:nvSpPr>
        <p:spPr>
          <a:xfrm>
            <a:off x="1835696" y="2996952"/>
            <a:ext cx="792088" cy="208823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4.60685E-6 C -0.00451 0.16143 -0.00972 0.32309 0.01893 0.38298 C 0.04757 0.44288 0.14705 0.36333 0.17327 0.35939 " pathEditMode="relative" rAng="0" ptsTypes="a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22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8807 " pathEditMode="relative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4001 L -0.11406 0.36518 " pathEditMode="relative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52821E-7 L -0.13385 0.32517 " pathEditMode="relative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12" grpId="0"/>
      <p:bldP spid="12" grpId="1"/>
      <p:bldP spid="13" grpId="0"/>
      <p:bldP spid="14" grpId="0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5148064" y="1556792"/>
            <a:ext cx="3816424" cy="39604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Διαβητική </a:t>
            </a:r>
            <a:r>
              <a:rPr lang="el-GR" b="1" dirty="0" err="1" smtClean="0">
                <a:solidFill>
                  <a:srgbClr val="FFC000"/>
                </a:solidFill>
                <a:latin typeface="Bookman Old Style" pitchFamily="18" charset="0"/>
              </a:rPr>
              <a:t>Κετοξέωση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3898776" cy="4785395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Bookman Old Style" pitchFamily="18" charset="0"/>
              </a:rPr>
              <a:t>Με φυσιολογική νεφρική λειτουργία τα </a:t>
            </a:r>
            <a:r>
              <a:rPr lang="el-GR" dirty="0" err="1" smtClean="0">
                <a:latin typeface="Bookman Old Style" pitchFamily="18" charset="0"/>
              </a:rPr>
              <a:t>κετονοσώματα</a:t>
            </a:r>
            <a:r>
              <a:rPr lang="el-GR" dirty="0" smtClean="0">
                <a:latin typeface="Bookman Old Style" pitchFamily="18" charset="0"/>
              </a:rPr>
              <a:t> αποβάλλονται δια των ούρων</a:t>
            </a:r>
          </a:p>
          <a:p>
            <a:endParaRPr lang="el-GR" dirty="0" smtClean="0">
              <a:latin typeface="Bookman Old Style" pitchFamily="18" charset="0"/>
            </a:endParaRPr>
          </a:p>
          <a:p>
            <a:endParaRPr lang="el-GR" dirty="0" smtClean="0">
              <a:latin typeface="Bookman Old Style" pitchFamily="18" charset="0"/>
            </a:endParaRPr>
          </a:p>
          <a:p>
            <a:endParaRPr lang="el-GR" dirty="0" smtClean="0">
              <a:latin typeface="Bookman Old Style" pitchFamily="18" charset="0"/>
            </a:endParaRPr>
          </a:p>
          <a:p>
            <a:endParaRPr lang="el-GR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ΔΧ = 1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4" name="3 - Έλλειψη"/>
          <p:cNvSpPr/>
          <p:nvPr/>
        </p:nvSpPr>
        <p:spPr>
          <a:xfrm>
            <a:off x="6948264" y="3068960"/>
            <a:ext cx="1944216" cy="223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308304" y="38610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HCO</a:t>
            </a:r>
            <a:r>
              <a:rPr lang="en-US" sz="2400" b="1" baseline="-25000" dirty="0" smtClean="0">
                <a:latin typeface="Bookman Old Style" pitchFamily="18" charset="0"/>
              </a:rPr>
              <a:t>3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pic>
        <p:nvPicPr>
          <p:cNvPr id="1026" name="Picture 2" descr="http://www.oum.ox.ac.uk/thezone/animals/life/images/kidney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713900"/>
            <a:ext cx="1224136" cy="1018259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724128" y="692696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Bookman Old Style" pitchFamily="18" charset="0"/>
            </a:endParaRPr>
          </a:p>
          <a:p>
            <a:r>
              <a:rPr lang="en-US" sz="2400" b="1" dirty="0" smtClean="0">
                <a:latin typeface="Bookman Old Style" pitchFamily="18" charset="0"/>
              </a:rPr>
              <a:t>H</a:t>
            </a:r>
            <a:r>
              <a:rPr lang="en-US" sz="2400" b="1" baseline="30000" dirty="0" smtClean="0">
                <a:latin typeface="Bookman Old Style" pitchFamily="18" charset="0"/>
              </a:rPr>
              <a:t>+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660232" y="105273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A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8244408" y="16288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ookman Old Style" pitchFamily="18" charset="0"/>
              </a:rPr>
              <a:t>ΕΞΚ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740352" y="47251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ENK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148064" y="764704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Bookman Old Style" pitchFamily="18" charset="0"/>
            </a:endParaRPr>
          </a:p>
          <a:p>
            <a:r>
              <a:rPr lang="en-US" sz="2400" b="1" dirty="0" smtClean="0">
                <a:latin typeface="Bookman Old Style" pitchFamily="18" charset="0"/>
              </a:rPr>
              <a:t>H</a:t>
            </a:r>
            <a:r>
              <a:rPr lang="en-US" sz="2400" b="1" baseline="30000" dirty="0" smtClean="0">
                <a:latin typeface="Bookman Old Style" pitchFamily="18" charset="0"/>
              </a:rPr>
              <a:t>+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308304" y="11247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A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292080" y="43651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HCO</a:t>
            </a:r>
            <a:r>
              <a:rPr lang="en-US" sz="2400" b="1" baseline="-25000" dirty="0" smtClean="0">
                <a:latin typeface="Bookman Old Style" pitchFamily="18" charset="0"/>
              </a:rPr>
              <a:t>3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6" name="15 - Βέλος προς τα κάτω"/>
          <p:cNvSpPr/>
          <p:nvPr/>
        </p:nvSpPr>
        <p:spPr>
          <a:xfrm>
            <a:off x="1835696" y="4005064"/>
            <a:ext cx="792088" cy="108012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871 " pathEditMode="relative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701 0.14223 -0.03385 0.28469 -0.00451 0.33603 C 0.02483 0.38737 0.10052 0.34759 0.17622 0.30805 " pathEditMode="relative" ptsTypes="a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9 0.05898 -0.06962 0.11795 -0.08212 0.20074 C -0.09462 0.28354 -0.08993 0.4142 -0.07465 0.497 C -0.05937 0.57979 -0.00486 0.66397 0.00903 0.69751 " pathEditMode="relative" ptsTypes="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9 0.05898 -0.06962 0.11795 -0.08212 0.20074 C -0.09462 0.28354 -0.08993 0.4142 -0.07465 0.497 C -0.05937 0.57979 -0.00486 0.66397 0.00903 0.69751 " pathEditMode="relative" ptsTypes="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12" grpId="0"/>
      <p:bldP spid="12" grpId="1"/>
      <p:bldP spid="13" grpId="0"/>
      <p:bldP spid="14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Ιστορική αναδρομή στα χάσματα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925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400" dirty="0" smtClean="0"/>
              <a:t>                                                      </a:t>
            </a:r>
            <a:r>
              <a:rPr lang="en-US" sz="2400" dirty="0" smtClean="0">
                <a:latin typeface="Bookman Old Style" pitchFamily="18" charset="0"/>
              </a:rPr>
              <a:t>Chemical Anatomy,               </a:t>
            </a:r>
            <a:r>
              <a:rPr lang="el-GR" sz="2400" dirty="0" smtClean="0"/>
              <a:t>                </a:t>
            </a:r>
            <a:r>
              <a:rPr lang="en-US" sz="2400" dirty="0" smtClean="0"/>
              <a:t>                        </a:t>
            </a:r>
          </a:p>
          <a:p>
            <a:pPr>
              <a:buNone/>
            </a:pPr>
            <a:r>
              <a:rPr lang="en-US" sz="2400" dirty="0" smtClean="0">
                <a:latin typeface="Bookman Old Style" pitchFamily="18" charset="0"/>
              </a:rPr>
              <a:t>                                      Physiology and Pathology</a:t>
            </a:r>
          </a:p>
          <a:p>
            <a:pPr>
              <a:buNone/>
            </a:pPr>
            <a:r>
              <a:rPr lang="en-US" sz="2400" dirty="0" smtClean="0">
                <a:latin typeface="Bookman Old Style" pitchFamily="18" charset="0"/>
              </a:rPr>
              <a:t>                                      of Extracellular Fluid </a:t>
            </a:r>
          </a:p>
          <a:p>
            <a:pPr>
              <a:buNone/>
            </a:pPr>
            <a:r>
              <a:rPr lang="en-US" sz="2400" dirty="0" smtClean="0">
                <a:latin typeface="Bookman Old Style" pitchFamily="18" charset="0"/>
              </a:rPr>
              <a:t>                                       (1950)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pPr>
              <a:buNone/>
            </a:pPr>
            <a:endParaRPr lang="el-GR" sz="2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Bookman Old Style" pitchFamily="18" charset="0"/>
              </a:rPr>
              <a:t>James </a:t>
            </a:r>
            <a:r>
              <a:rPr lang="en-US" sz="2400" dirty="0" err="1" smtClean="0">
                <a:latin typeface="Bookman Old Style" pitchFamily="18" charset="0"/>
              </a:rPr>
              <a:t>Lawder</a:t>
            </a:r>
            <a:r>
              <a:rPr lang="en-US" sz="2400" dirty="0" smtClean="0">
                <a:latin typeface="Bookman Old Style" pitchFamily="18" charset="0"/>
              </a:rPr>
              <a:t> Gamble</a:t>
            </a:r>
            <a:r>
              <a:rPr lang="el-GR" sz="2400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el-GR" sz="2400" dirty="0" smtClean="0">
                <a:latin typeface="Bookman Old Style" pitchFamily="18" charset="0"/>
              </a:rPr>
              <a:t>(1883-1959)</a:t>
            </a:r>
            <a:endParaRPr lang="el-GR" sz="2400" dirty="0">
              <a:latin typeface="Bookman Old Style" pitchFamily="18" charset="0"/>
            </a:endParaRPr>
          </a:p>
        </p:txBody>
      </p:sp>
      <p:pic>
        <p:nvPicPr>
          <p:cNvPr id="1026" name="Picture 2" descr="D:\Νίκος Καπλάνης\Documents\Κομοτηνή 2015\κατάλογο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528392" cy="3744416"/>
          </a:xfrm>
          <a:prstGeom prst="rect">
            <a:avLst/>
          </a:prstGeom>
          <a:noFill/>
        </p:spPr>
      </p:pic>
      <p:pic>
        <p:nvPicPr>
          <p:cNvPr id="1027" name="Picture 3" descr="D:\Νίκος Καπλάνης\Documents\Κομοτηνή 2015\415QRLgyiaL._SL500_SY344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367240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5148064" y="1556792"/>
            <a:ext cx="3816424" cy="39604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Διαβητική </a:t>
            </a:r>
            <a:r>
              <a:rPr lang="el-GR" b="1" dirty="0" err="1" smtClean="0">
                <a:solidFill>
                  <a:srgbClr val="FFC000"/>
                </a:solidFill>
                <a:latin typeface="Bookman Old Style" pitchFamily="18" charset="0"/>
              </a:rPr>
              <a:t>Κετοξέωση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3898776" cy="4785395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Bookman Old Style" pitchFamily="18" charset="0"/>
              </a:rPr>
              <a:t>Σε νεφρική ανεπάρκεια τα </a:t>
            </a:r>
            <a:r>
              <a:rPr lang="el-GR" dirty="0" err="1" smtClean="0">
                <a:latin typeface="Bookman Old Style" pitchFamily="18" charset="0"/>
              </a:rPr>
              <a:t>κετονοσώματα</a:t>
            </a:r>
            <a:r>
              <a:rPr lang="el-GR" dirty="0" smtClean="0">
                <a:latin typeface="Bookman Old Style" pitchFamily="18" charset="0"/>
              </a:rPr>
              <a:t> παραμένουν στο ΕΞΚ χώρο</a:t>
            </a:r>
          </a:p>
          <a:p>
            <a:endParaRPr lang="el-GR" dirty="0" smtClean="0">
              <a:latin typeface="Bookman Old Style" pitchFamily="18" charset="0"/>
            </a:endParaRPr>
          </a:p>
          <a:p>
            <a:endParaRPr lang="el-GR" dirty="0" smtClean="0">
              <a:latin typeface="Bookman Old Style" pitchFamily="18" charset="0"/>
            </a:endParaRPr>
          </a:p>
          <a:p>
            <a:endParaRPr lang="el-GR" dirty="0" smtClean="0">
              <a:latin typeface="Bookman Old Style" pitchFamily="18" charset="0"/>
            </a:endParaRPr>
          </a:p>
          <a:p>
            <a:endParaRPr lang="el-GR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Αυξημένο ΔΧ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4" name="3 - Έλλειψη"/>
          <p:cNvSpPr/>
          <p:nvPr/>
        </p:nvSpPr>
        <p:spPr>
          <a:xfrm>
            <a:off x="6948264" y="3068960"/>
            <a:ext cx="1944216" cy="223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308304" y="38610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HCO</a:t>
            </a:r>
            <a:r>
              <a:rPr lang="en-US" sz="2400" b="1" baseline="-25000" dirty="0" smtClean="0">
                <a:latin typeface="Bookman Old Style" pitchFamily="18" charset="0"/>
              </a:rPr>
              <a:t>3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pic>
        <p:nvPicPr>
          <p:cNvPr id="1026" name="Picture 2" descr="http://www.oum.ox.ac.uk/thezone/animals/life/images/kidney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713900"/>
            <a:ext cx="1224136" cy="1018259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724128" y="692696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Bookman Old Style" pitchFamily="18" charset="0"/>
            </a:endParaRPr>
          </a:p>
          <a:p>
            <a:r>
              <a:rPr lang="en-US" sz="2400" b="1" dirty="0" smtClean="0">
                <a:latin typeface="Bookman Old Style" pitchFamily="18" charset="0"/>
              </a:rPr>
              <a:t>H</a:t>
            </a:r>
            <a:r>
              <a:rPr lang="en-US" sz="2400" b="1" baseline="30000" dirty="0" smtClean="0">
                <a:latin typeface="Bookman Old Style" pitchFamily="18" charset="0"/>
              </a:rPr>
              <a:t>+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660232" y="105273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A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8244408" y="16288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ookman Old Style" pitchFamily="18" charset="0"/>
              </a:rPr>
              <a:t>ΕΞΚ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740352" y="47251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ENK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148064" y="764704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Bookman Old Style" pitchFamily="18" charset="0"/>
            </a:endParaRPr>
          </a:p>
          <a:p>
            <a:r>
              <a:rPr lang="en-US" sz="2400" b="1" dirty="0" smtClean="0">
                <a:latin typeface="Bookman Old Style" pitchFamily="18" charset="0"/>
              </a:rPr>
              <a:t>H</a:t>
            </a:r>
            <a:r>
              <a:rPr lang="en-US" sz="2400" b="1" baseline="30000" dirty="0" smtClean="0">
                <a:latin typeface="Bookman Old Style" pitchFamily="18" charset="0"/>
              </a:rPr>
              <a:t>+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308304" y="11247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A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292080" y="43651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HCO</a:t>
            </a:r>
            <a:r>
              <a:rPr lang="en-US" sz="2400" b="1" baseline="-25000" dirty="0" smtClean="0">
                <a:latin typeface="Bookman Old Style" pitchFamily="18" charset="0"/>
              </a:rPr>
              <a:t>3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16" name="15 - Βέλος προς τα κάτω"/>
          <p:cNvSpPr/>
          <p:nvPr/>
        </p:nvSpPr>
        <p:spPr>
          <a:xfrm>
            <a:off x="1835696" y="3789040"/>
            <a:ext cx="792088" cy="129614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Πολλαπλασιασμός"/>
          <p:cNvSpPr/>
          <p:nvPr/>
        </p:nvSpPr>
        <p:spPr>
          <a:xfrm>
            <a:off x="6444208" y="5445224"/>
            <a:ext cx="2016224" cy="1656184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871 " pathEditMode="relative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701 0.14223 -0.03385 0.28469 -0.00451 0.33603 C 0.02483 0.38737 0.10052 0.34759 0.17622 0.30805 " pathEditMode="relative" ptsTypes="a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.31453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.31453 " pathEditMode="relative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12" grpId="0"/>
      <p:bldP spid="12" grpId="1"/>
      <p:bldP spid="13" grpId="0"/>
      <p:bldP spid="14" grpId="0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Ποιά είναι τα χάσματα</a:t>
            </a:r>
            <a:r>
              <a:rPr lang="en-US" b="1" dirty="0" smtClean="0">
                <a:solidFill>
                  <a:srgbClr val="FFC000"/>
                </a:solidFill>
                <a:latin typeface="Bookman Old Style" pitchFamily="18" charset="0"/>
              </a:rPr>
              <a:t>;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Χάσμα ανιόντων ορού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Δέλτα Χάσμα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Χάσμα ανιόντων ούρων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Ωσμωτικό Χάσμα ορού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Ωσμωτικό Χάσμα ούρων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Χάσμα ανιόντων ούρων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Bookman Old Style" pitchFamily="18" charset="0"/>
              </a:rPr>
              <a:t>Ισχύει η αρχή της ηλεκτρικής ισορροπίας και στα ούρα</a:t>
            </a:r>
          </a:p>
          <a:p>
            <a:pPr>
              <a:buNone/>
            </a:pPr>
            <a:r>
              <a:rPr lang="en-US" dirty="0" smtClean="0">
                <a:latin typeface="Bookman Old Style" pitchFamily="18" charset="0"/>
              </a:rPr>
              <a:t>Na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K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Ca</a:t>
            </a:r>
            <a:r>
              <a:rPr lang="el-GR" baseline="30000" dirty="0" smtClean="0">
                <a:latin typeface="Bookman Old Style" pitchFamily="18" charset="0"/>
              </a:rPr>
              <a:t>2+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Mg</a:t>
            </a:r>
            <a:r>
              <a:rPr lang="el-GR" baseline="30000" dirty="0" smtClean="0">
                <a:latin typeface="Bookman Old Style" pitchFamily="18" charset="0"/>
              </a:rPr>
              <a:t>2+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NH</a:t>
            </a:r>
            <a:r>
              <a:rPr lang="el-GR" baseline="-25000" dirty="0" smtClean="0">
                <a:latin typeface="Bookman Old Style" pitchFamily="18" charset="0"/>
              </a:rPr>
              <a:t>4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= </a:t>
            </a:r>
            <a:r>
              <a:rPr lang="en-US" dirty="0" err="1" smtClean="0">
                <a:latin typeface="Bookman Old Style" pitchFamily="18" charset="0"/>
              </a:rPr>
              <a:t>Cl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HCO</a:t>
            </a:r>
            <a:r>
              <a:rPr lang="el-GR" baseline="-25000" dirty="0" smtClean="0">
                <a:latin typeface="Bookman Old Style" pitchFamily="18" charset="0"/>
              </a:rPr>
              <a:t>3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SO</a:t>
            </a:r>
            <a:r>
              <a:rPr lang="el-GR" baseline="-25000" dirty="0" smtClean="0">
                <a:latin typeface="Bookman Old Style" pitchFamily="18" charset="0"/>
              </a:rPr>
              <a:t>4</a:t>
            </a:r>
            <a:r>
              <a:rPr lang="el-GR" baseline="30000" dirty="0" smtClean="0">
                <a:latin typeface="Bookman Old Style" pitchFamily="18" charset="0"/>
              </a:rPr>
              <a:t>2-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PO</a:t>
            </a:r>
            <a:r>
              <a:rPr lang="el-GR" baseline="-25000" dirty="0" smtClean="0">
                <a:latin typeface="Bookman Old Style" pitchFamily="18" charset="0"/>
              </a:rPr>
              <a:t>4</a:t>
            </a:r>
            <a:r>
              <a:rPr lang="el-GR" baseline="30000" dirty="0" smtClean="0">
                <a:latin typeface="Bookman Old Style" pitchFamily="18" charset="0"/>
              </a:rPr>
              <a:t>3-</a:t>
            </a:r>
            <a:r>
              <a:rPr lang="el-GR" dirty="0" smtClean="0">
                <a:latin typeface="Bookman Old Style" pitchFamily="18" charset="0"/>
              </a:rPr>
              <a:t> + οργανικά ανιόντα</a:t>
            </a:r>
          </a:p>
          <a:p>
            <a:pPr>
              <a:buNone/>
            </a:pPr>
            <a:endParaRPr lang="el-GR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dirty="0" smtClean="0">
                <a:latin typeface="Bookman Old Style" pitchFamily="18" charset="0"/>
              </a:rPr>
              <a:t>Na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K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NH</a:t>
            </a:r>
            <a:r>
              <a:rPr lang="el-GR" baseline="-25000" dirty="0" smtClean="0">
                <a:latin typeface="Bookman Old Style" pitchFamily="18" charset="0"/>
              </a:rPr>
              <a:t>4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+ Μη μετρήσιμα κατιόντα = </a:t>
            </a:r>
            <a:r>
              <a:rPr lang="en-US" dirty="0" err="1" smtClean="0">
                <a:latin typeface="Bookman Old Style" pitchFamily="18" charset="0"/>
              </a:rPr>
              <a:t>Cl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 + Μη μετρήσιμα ανιόντα</a:t>
            </a:r>
          </a:p>
          <a:p>
            <a:pPr>
              <a:buNone/>
            </a:pPr>
            <a:endParaRPr lang="el-GR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Μη μετρήσιμα ανιόντα - Μη μετρήσιμα κατιόντα = </a:t>
            </a:r>
            <a:r>
              <a:rPr lang="en-US" dirty="0" smtClean="0">
                <a:latin typeface="Bookman Old Style" pitchFamily="18" charset="0"/>
              </a:rPr>
              <a:t>Na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K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NH</a:t>
            </a:r>
            <a:r>
              <a:rPr lang="el-GR" baseline="-25000" dirty="0" smtClean="0">
                <a:latin typeface="Bookman Old Style" pitchFamily="18" charset="0"/>
              </a:rPr>
              <a:t>4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- </a:t>
            </a:r>
            <a:r>
              <a:rPr lang="en-US" dirty="0" err="1" smtClean="0">
                <a:latin typeface="Bookman Old Style" pitchFamily="18" charset="0"/>
              </a:rPr>
              <a:t>Cl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 = 80</a:t>
            </a: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366320" y="4653136"/>
            <a:ext cx="432048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4355976" y="3356992"/>
            <a:ext cx="432048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Χάσμα ανιόντων ούρων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NH</a:t>
            </a:r>
            <a:r>
              <a:rPr lang="el-GR" b="1" baseline="-25000" dirty="0" smtClean="0">
                <a:solidFill>
                  <a:srgbClr val="FFFF00"/>
                </a:solidFill>
                <a:latin typeface="Bookman Old Style" pitchFamily="18" charset="0"/>
              </a:rPr>
              <a:t>4</a:t>
            </a:r>
            <a:r>
              <a:rPr lang="el-GR" b="1" baseline="30000" dirty="0" smtClean="0">
                <a:solidFill>
                  <a:srgbClr val="FFFF00"/>
                </a:solidFill>
                <a:latin typeface="Bookman Old Style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= 80 – (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Na</a:t>
            </a:r>
            <a:r>
              <a:rPr lang="el-GR" b="1" baseline="30000" dirty="0" smtClean="0">
                <a:solidFill>
                  <a:srgbClr val="FFFF00"/>
                </a:solidFill>
                <a:latin typeface="Bookman Old Style" pitchFamily="18" charset="0"/>
              </a:rPr>
              <a:t>+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 + 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K</a:t>
            </a:r>
            <a:r>
              <a:rPr lang="el-GR" b="1" baseline="30000" dirty="0" smtClean="0">
                <a:solidFill>
                  <a:srgbClr val="FFFF00"/>
                </a:solidFill>
                <a:latin typeface="Bookman Old Style" pitchFamily="18" charset="0"/>
              </a:rPr>
              <a:t>+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 - </a:t>
            </a:r>
            <a:r>
              <a:rPr lang="en-US" b="1" dirty="0" err="1" smtClean="0">
                <a:solidFill>
                  <a:srgbClr val="FFFF00"/>
                </a:solidFill>
                <a:latin typeface="Bookman Old Style" pitchFamily="18" charset="0"/>
              </a:rPr>
              <a:t>Cl</a:t>
            </a:r>
            <a:r>
              <a:rPr lang="el-GR" b="1" baseline="30000" dirty="0" smtClean="0">
                <a:solidFill>
                  <a:srgbClr val="FFFF00"/>
                </a:solidFill>
                <a:latin typeface="Bookman Old Style" pitchFamily="18" charset="0"/>
              </a:rPr>
              <a:t>-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)</a:t>
            </a: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όπου </a:t>
            </a:r>
            <a:r>
              <a:rPr lang="en-US" dirty="0" smtClean="0">
                <a:latin typeface="Bookman Old Style" pitchFamily="18" charset="0"/>
              </a:rPr>
              <a:t>Na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K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- </a:t>
            </a:r>
            <a:r>
              <a:rPr lang="en-US" dirty="0" err="1" smtClean="0">
                <a:latin typeface="Bookman Old Style" pitchFamily="18" charset="0"/>
              </a:rPr>
              <a:t>Cl</a:t>
            </a:r>
            <a:r>
              <a:rPr lang="el-GR" baseline="30000" dirty="0" smtClean="0">
                <a:latin typeface="Bookman Old Style" pitchFamily="18" charset="0"/>
              </a:rPr>
              <a:t>- </a:t>
            </a:r>
            <a:r>
              <a:rPr lang="el-GR" dirty="0" smtClean="0">
                <a:latin typeface="Bookman Old Style" pitchFamily="18" charset="0"/>
              </a:rPr>
              <a:t>= ΧΑ ούρων</a:t>
            </a:r>
          </a:p>
          <a:p>
            <a:endParaRPr lang="el-GR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Συνώνυμο του ΧΑ ούρων είναι το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ΚΑΘΑΡΟ ΦΟΡΤΙΟ ΟΥΡΩΝ </a:t>
            </a:r>
            <a:r>
              <a:rPr lang="el-GR" dirty="0" smtClean="0">
                <a:latin typeface="Bookman Old Style" pitchFamily="18" charset="0"/>
              </a:rPr>
              <a:t>και εκφράζεται από τη σχέση </a:t>
            </a:r>
            <a:r>
              <a:rPr lang="en-US" dirty="0" smtClean="0">
                <a:latin typeface="Bookman Old Style" pitchFamily="18" charset="0"/>
              </a:rPr>
              <a:t>Na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K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- </a:t>
            </a:r>
            <a:r>
              <a:rPr lang="en-US" dirty="0" err="1" smtClean="0">
                <a:latin typeface="Bookman Old Style" pitchFamily="18" charset="0"/>
              </a:rPr>
              <a:t>Cl</a:t>
            </a:r>
            <a:r>
              <a:rPr lang="el-GR" baseline="30000" dirty="0" smtClean="0">
                <a:latin typeface="Bookman Old Style" pitchFamily="18" charset="0"/>
              </a:rPr>
              <a:t>- </a:t>
            </a:r>
          </a:p>
          <a:p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Η [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NH</a:t>
            </a:r>
            <a:r>
              <a:rPr lang="el-GR" b="1" baseline="-25000" dirty="0" smtClean="0">
                <a:solidFill>
                  <a:srgbClr val="FFFF00"/>
                </a:solidFill>
                <a:latin typeface="Bookman Old Style" pitchFamily="18" charset="0"/>
              </a:rPr>
              <a:t>4</a:t>
            </a:r>
            <a:r>
              <a:rPr lang="el-GR" b="1" baseline="30000" dirty="0" smtClean="0">
                <a:solidFill>
                  <a:srgbClr val="FFFF00"/>
                </a:solidFill>
                <a:latin typeface="Bookman Old Style" pitchFamily="18" charset="0"/>
              </a:rPr>
              <a:t>+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] στα ούρα είναι ανάλογη με τη [</a:t>
            </a:r>
            <a:r>
              <a:rPr lang="en-US" b="1" dirty="0" err="1" smtClean="0">
                <a:solidFill>
                  <a:srgbClr val="FFFF00"/>
                </a:solidFill>
                <a:latin typeface="Bookman Old Style" pitchFamily="18" charset="0"/>
              </a:rPr>
              <a:t>Cl</a:t>
            </a:r>
            <a:r>
              <a:rPr lang="el-GR" b="1" baseline="30000" dirty="0" smtClean="0">
                <a:solidFill>
                  <a:srgbClr val="FFFF00"/>
                </a:solidFill>
                <a:latin typeface="Bookman Old Style" pitchFamily="18" charset="0"/>
              </a:rPr>
              <a:t>-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]</a:t>
            </a:r>
          </a:p>
          <a:p>
            <a:r>
              <a:rPr lang="el-GR" dirty="0" smtClean="0">
                <a:latin typeface="Bookman Old Style" pitchFamily="18" charset="0"/>
              </a:rPr>
              <a:t>Χρησιμοποιείται σε περιπτώσεις </a:t>
            </a:r>
            <a:r>
              <a:rPr lang="el-GR" b="1" dirty="0" smtClean="0">
                <a:latin typeface="Bookman Old Style" pitchFamily="18" charset="0"/>
              </a:rPr>
              <a:t>μεταβολικής οξέωσης με φυσιολογικό χάσμα ανιόντων</a:t>
            </a:r>
          </a:p>
          <a:p>
            <a:endParaRPr lang="el-GR" dirty="0" smtClean="0">
              <a:latin typeface="Bookman Old Styl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FFC000"/>
                </a:solidFill>
                <a:latin typeface="Bookman Old Style" pitchFamily="18" charset="0"/>
              </a:rPr>
              <a:t>Ερμηνεία ΧΑ ούρων σε Μεταβολική Οξέωση με φυσιολογικό ΧΑ</a:t>
            </a:r>
            <a:endParaRPr lang="el-GR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>
                <a:solidFill>
                  <a:srgbClr val="FFFF00"/>
                </a:solidFill>
                <a:latin typeface="Bookman Old Style" pitchFamily="18" charset="0"/>
              </a:rPr>
              <a:t>Αρνητικό ΧΑ ούρων </a:t>
            </a:r>
          </a:p>
          <a:p>
            <a:pPr>
              <a:buNone/>
            </a:pPr>
            <a:endParaRPr lang="el-GR" sz="2400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el-GR" sz="24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el-GR" sz="2400" dirty="0" smtClean="0">
                <a:latin typeface="Bookman Old Style" pitchFamily="18" charset="0"/>
              </a:rPr>
              <a:t>Αποβολή </a:t>
            </a:r>
            <a:r>
              <a:rPr lang="en-US" sz="2400" dirty="0" err="1" smtClean="0">
                <a:latin typeface="Bookman Old Style" pitchFamily="18" charset="0"/>
              </a:rPr>
              <a:t>Cl</a:t>
            </a:r>
            <a:r>
              <a:rPr lang="el-GR" sz="2400" baseline="30000" dirty="0" smtClean="0">
                <a:latin typeface="Bookman Old Style" pitchFamily="18" charset="0"/>
              </a:rPr>
              <a:t>-</a:t>
            </a:r>
            <a:r>
              <a:rPr lang="en-US" sz="2400" baseline="30000" dirty="0" smtClean="0">
                <a:latin typeface="Bookman Old Style" pitchFamily="18" charset="0"/>
              </a:rPr>
              <a:t> </a:t>
            </a:r>
            <a:r>
              <a:rPr lang="el-GR" sz="2400" dirty="0" smtClean="0">
                <a:latin typeface="Bookman Old Style" pitchFamily="18" charset="0"/>
              </a:rPr>
              <a:t>και </a:t>
            </a:r>
            <a:r>
              <a:rPr lang="en-US" sz="2400" dirty="0" smtClean="0">
                <a:latin typeface="Bookman Old Style" pitchFamily="18" charset="0"/>
              </a:rPr>
              <a:t>NH</a:t>
            </a:r>
            <a:r>
              <a:rPr lang="el-GR" sz="2400" baseline="-25000" dirty="0" smtClean="0">
                <a:latin typeface="Bookman Old Style" pitchFamily="18" charset="0"/>
              </a:rPr>
              <a:t>4</a:t>
            </a:r>
            <a:r>
              <a:rPr lang="el-GR" sz="2400" baseline="30000" dirty="0" smtClean="0">
                <a:latin typeface="Bookman Old Style" pitchFamily="18" charset="0"/>
              </a:rPr>
              <a:t>+ </a:t>
            </a:r>
          </a:p>
          <a:p>
            <a:pPr algn="ctr">
              <a:buNone/>
            </a:pPr>
            <a:r>
              <a:rPr lang="el-GR" sz="2400" dirty="0" smtClean="0">
                <a:latin typeface="Bookman Old Style" pitchFamily="18" charset="0"/>
              </a:rPr>
              <a:t>στα ούρα</a:t>
            </a:r>
          </a:p>
          <a:p>
            <a:pPr>
              <a:buNone/>
            </a:pPr>
            <a:endParaRPr lang="el-GR" sz="24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el-GR" sz="2400" dirty="0" smtClean="0">
                <a:latin typeface="Bookman Old Style" pitchFamily="18" charset="0"/>
              </a:rPr>
              <a:t>Φυσιολογική </a:t>
            </a:r>
            <a:r>
              <a:rPr lang="el-GR" sz="2400" dirty="0" err="1" smtClean="0">
                <a:latin typeface="Bookman Old Style" pitchFamily="18" charset="0"/>
              </a:rPr>
              <a:t>οξινοποίηση</a:t>
            </a:r>
            <a:r>
              <a:rPr lang="el-GR" sz="2400" dirty="0" smtClean="0">
                <a:latin typeface="Bookman Old Style" pitchFamily="18" charset="0"/>
              </a:rPr>
              <a:t> ούρων από τους νεφρούς</a:t>
            </a:r>
          </a:p>
          <a:p>
            <a:pPr>
              <a:buNone/>
            </a:pPr>
            <a:endParaRPr lang="el-GR" sz="2400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el-GR" sz="2400" b="1" dirty="0" smtClean="0">
                <a:latin typeface="Bookman Old Style" pitchFamily="18" charset="0"/>
              </a:rPr>
              <a:t>γαστρεντερική απώλεια </a:t>
            </a:r>
            <a:r>
              <a:rPr lang="en-US" sz="2400" b="1" dirty="0" smtClean="0">
                <a:latin typeface="Bookman Old Style" pitchFamily="18" charset="0"/>
              </a:rPr>
              <a:t>HCO</a:t>
            </a:r>
            <a:r>
              <a:rPr lang="en-US" sz="2400" b="1" baseline="-25000" dirty="0" smtClean="0">
                <a:latin typeface="Bookman Old Style" pitchFamily="18" charset="0"/>
              </a:rPr>
              <a:t>3</a:t>
            </a:r>
            <a:r>
              <a:rPr lang="en-US" sz="2400" b="1" baseline="30000" dirty="0" smtClean="0">
                <a:latin typeface="Bookman Old Style" pitchFamily="18" charset="0"/>
              </a:rPr>
              <a:t>-</a:t>
            </a:r>
            <a:endParaRPr lang="el-GR" sz="2400" b="1" baseline="300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el-GR" sz="2400" dirty="0" smtClean="0">
                <a:latin typeface="Bookman Old Style" pitchFamily="18" charset="0"/>
              </a:rPr>
              <a:t>(λ.χ. διάρροιες)</a:t>
            </a:r>
            <a:endParaRPr lang="el-GR" sz="2400" b="1" dirty="0" smtClean="0">
              <a:latin typeface="Bookman Old Style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331640" y="6381328"/>
            <a:ext cx="7812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Bookman Old Style" pitchFamily="18" charset="0"/>
              </a:rPr>
              <a:t>Reddy</a:t>
            </a:r>
            <a:r>
              <a:rPr lang="el-GR" sz="1600" dirty="0" smtClean="0">
                <a:latin typeface="Bookman Old Style" pitchFamily="18" charset="0"/>
              </a:rPr>
              <a:t> &amp;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Mooradian</a:t>
            </a:r>
            <a:r>
              <a:rPr lang="el-GR" sz="1600" dirty="0" smtClean="0">
                <a:latin typeface="Bookman Old Style" pitchFamily="18" charset="0"/>
              </a:rPr>
              <a:t>, </a:t>
            </a:r>
            <a:r>
              <a:rPr lang="en-US" sz="1600" dirty="0" err="1" smtClean="0">
                <a:latin typeface="Bookman Old Style" pitchFamily="18" charset="0"/>
              </a:rPr>
              <a:t>Int</a:t>
            </a:r>
            <a:r>
              <a:rPr lang="en-US" sz="1600" dirty="0" smtClean="0">
                <a:latin typeface="Bookman Old Style" pitchFamily="18" charset="0"/>
              </a:rPr>
              <a:t> J </a:t>
            </a:r>
            <a:r>
              <a:rPr lang="en-US" sz="1600" dirty="0" err="1" smtClean="0">
                <a:latin typeface="Bookman Old Style" pitchFamily="18" charset="0"/>
              </a:rPr>
              <a:t>Clin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Pract</a:t>
            </a:r>
            <a:r>
              <a:rPr lang="en-US" sz="1600" dirty="0" smtClean="0">
                <a:latin typeface="Bookman Old Style" pitchFamily="18" charset="0"/>
              </a:rPr>
              <a:t> 2009; 63(10): 1016-1025</a:t>
            </a:r>
            <a:endParaRPr lang="el-GR" sz="1600" dirty="0">
              <a:latin typeface="Bookman Old Style" pitchFamily="18" charset="0"/>
            </a:endParaRPr>
          </a:p>
        </p:txBody>
      </p:sp>
      <p:sp>
        <p:nvSpPr>
          <p:cNvPr id="7" name="6 - Βέλος προς τα κάτω"/>
          <p:cNvSpPr/>
          <p:nvPr/>
        </p:nvSpPr>
        <p:spPr>
          <a:xfrm>
            <a:off x="1979712" y="1700808"/>
            <a:ext cx="576064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Βέλος προς τα επάνω"/>
          <p:cNvSpPr/>
          <p:nvPr/>
        </p:nvSpPr>
        <p:spPr>
          <a:xfrm>
            <a:off x="323528" y="2420888"/>
            <a:ext cx="288032" cy="432048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1979712" y="3356992"/>
            <a:ext cx="576064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Βέλος προς τα κάτω"/>
          <p:cNvSpPr/>
          <p:nvPr/>
        </p:nvSpPr>
        <p:spPr>
          <a:xfrm>
            <a:off x="1979712" y="4581128"/>
            <a:ext cx="576064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4467672" y="1196752"/>
            <a:ext cx="4676328" cy="5184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Θετικό ΧΑ ούρων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Αποβολή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Cl</a:t>
            </a:r>
            <a:r>
              <a:rPr kumimoji="0" lang="el-G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και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NH</a:t>
            </a:r>
            <a:r>
              <a:rPr kumimoji="0" lang="el-G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4</a:t>
            </a:r>
            <a:r>
              <a:rPr kumimoji="0" lang="el-G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+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στα ούρα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l-GR" sz="2400" dirty="0" smtClean="0">
                <a:latin typeface="Bookman Old Style" pitchFamily="18" charset="0"/>
              </a:rPr>
              <a:t>   </a:t>
            </a:r>
            <a:r>
              <a:rPr lang="el-GR" sz="2400" dirty="0" err="1" smtClean="0">
                <a:latin typeface="Bookman Old Style" pitchFamily="18" charset="0"/>
              </a:rPr>
              <a:t>οξινοποίηση</a:t>
            </a:r>
            <a:r>
              <a:rPr lang="el-GR" sz="2400" dirty="0" smtClean="0">
                <a:latin typeface="Bookman Old Style" pitchFamily="18" charset="0"/>
              </a:rPr>
              <a:t> ούρων από τους νεφρούς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νεφρική απώλεια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HCO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</a:t>
            </a:r>
            <a:endParaRPr kumimoji="0" lang="el-GR" sz="24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6444208" y="1772816"/>
            <a:ext cx="576064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6444208" y="3356992"/>
            <a:ext cx="576064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Βέλος προς τα κάτω"/>
          <p:cNvSpPr/>
          <p:nvPr/>
        </p:nvSpPr>
        <p:spPr>
          <a:xfrm>
            <a:off x="6516216" y="4797152"/>
            <a:ext cx="576064" cy="72008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Βέλος προς τα επάνω"/>
          <p:cNvSpPr/>
          <p:nvPr/>
        </p:nvSpPr>
        <p:spPr>
          <a:xfrm rot="10800000">
            <a:off x="4788024" y="2348880"/>
            <a:ext cx="288032" cy="504056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Βέλος προς τα επάνω"/>
          <p:cNvSpPr/>
          <p:nvPr/>
        </p:nvSpPr>
        <p:spPr>
          <a:xfrm rot="10800000">
            <a:off x="4572000" y="3933056"/>
            <a:ext cx="288032" cy="504056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5" name="4 - Ορθογώνιο"/>
          <p:cNvSpPr/>
          <p:nvPr/>
        </p:nvSpPr>
        <p:spPr>
          <a:xfrm>
            <a:off x="0" y="1484784"/>
            <a:ext cx="9144000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NEGATIVE = NE</a:t>
            </a:r>
            <a:r>
              <a:rPr lang="en-US" sz="3600" b="1" dirty="0" smtClean="0">
                <a:solidFill>
                  <a:srgbClr val="FFFF00"/>
                </a:solidFill>
                <a:latin typeface="Bookman Old Style" pitchFamily="18" charset="0"/>
              </a:rPr>
              <a:t>GUT</a:t>
            </a:r>
            <a:r>
              <a:rPr lang="en-US" sz="3600" dirty="0" smtClean="0">
                <a:latin typeface="Bookman Old Style" pitchFamily="18" charset="0"/>
              </a:rPr>
              <a:t>IVE</a:t>
            </a:r>
            <a:endParaRPr lang="el-GR" sz="3600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Προσοχή στη χρήση ΧΑ ούρων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>
                <a:latin typeface="Bookman Old Style" pitchFamily="18" charset="0"/>
              </a:rPr>
              <a:t>Αποβολή ανιόντων από τα ούρα, όπως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 β-</a:t>
            </a:r>
            <a:r>
              <a:rPr lang="el-GR" dirty="0" err="1" smtClean="0">
                <a:latin typeface="Bookman Old Style" pitchFamily="18" charset="0"/>
              </a:rPr>
              <a:t>υδροξυβουτυρικό </a:t>
            </a:r>
            <a:r>
              <a:rPr lang="el-GR" dirty="0" smtClean="0">
                <a:latin typeface="Bookman Old Style" pitchFamily="18" charset="0"/>
              </a:rPr>
              <a:t>(κετοξέωση)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Ιππουρικό </a:t>
            </a:r>
            <a:r>
              <a:rPr lang="el-GR" dirty="0" smtClean="0">
                <a:latin typeface="Bookman Old Style" pitchFamily="18" charset="0"/>
              </a:rPr>
              <a:t>(δηλητηρίαση από τολουένιο)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Πενικιλίνη</a:t>
            </a:r>
            <a:endParaRPr lang="el-GR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   δεσμεύουν </a:t>
            </a:r>
            <a:r>
              <a:rPr lang="en-US" dirty="0" smtClean="0">
                <a:latin typeface="Bookman Old Style" pitchFamily="18" charset="0"/>
              </a:rPr>
              <a:t>NH</a:t>
            </a:r>
            <a:r>
              <a:rPr lang="el-GR" baseline="-25000" dirty="0" smtClean="0">
                <a:latin typeface="Bookman Old Style" pitchFamily="18" charset="0"/>
              </a:rPr>
              <a:t>4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n-US" baseline="30000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και μειώνουν την τιμή τους στα ούρα, χωρίς να υπάρχει νεφρική βλάβη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(ΨΕΥΔΩΣ ΘΕΤΙΚΟ ΧΑΟ)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Σε </a:t>
            </a:r>
            <a:r>
              <a:rPr lang="el-GR" dirty="0" err="1" smtClean="0">
                <a:latin typeface="Bookman Old Style" pitchFamily="18" charset="0"/>
              </a:rPr>
              <a:t>υπογκαιμία</a:t>
            </a:r>
            <a:r>
              <a:rPr lang="el-GR" dirty="0" smtClean="0">
                <a:latin typeface="Bookman Old Style" pitchFamily="18" charset="0"/>
              </a:rPr>
              <a:t> μειώνεται η αποβολή </a:t>
            </a:r>
            <a:r>
              <a:rPr lang="en-US" dirty="0" smtClean="0">
                <a:latin typeface="Bookman Old Style" pitchFamily="18" charset="0"/>
              </a:rPr>
              <a:t>Na</a:t>
            </a:r>
            <a:r>
              <a:rPr lang="en-US" baseline="30000" dirty="0" smtClean="0">
                <a:latin typeface="Bookman Old Style" pitchFamily="18" charset="0"/>
              </a:rPr>
              <a:t>+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και </a:t>
            </a:r>
            <a:r>
              <a:rPr lang="en-US" dirty="0" err="1" smtClean="0">
                <a:latin typeface="Bookman Old Style" pitchFamily="18" charset="0"/>
              </a:rPr>
              <a:t>Cl</a:t>
            </a:r>
            <a:r>
              <a:rPr lang="en-US" baseline="30000" dirty="0" smtClean="0">
                <a:latin typeface="Bookman Old Style" pitchFamily="18" charset="0"/>
              </a:rPr>
              <a:t>-</a:t>
            </a:r>
            <a:r>
              <a:rPr lang="en-US" dirty="0" smtClean="0">
                <a:latin typeface="Bookman Old Style" pitchFamily="18" charset="0"/>
              </a:rPr>
              <a:t>. </a:t>
            </a:r>
            <a:r>
              <a:rPr lang="el-GR" dirty="0" smtClean="0">
                <a:latin typeface="Bookman Old Style" pitchFamily="18" charset="0"/>
              </a:rPr>
              <a:t>Διορθώνεται με την αποκατάσταση του όγκου</a:t>
            </a:r>
          </a:p>
          <a:p>
            <a:r>
              <a:rPr lang="el-GR" dirty="0" smtClean="0">
                <a:latin typeface="Bookman Old Style" pitchFamily="18" charset="0"/>
              </a:rPr>
              <a:t>Σε λοιμώξεις από στελέχη που διασπούν την ουρία (</a:t>
            </a:r>
            <a:r>
              <a:rPr lang="en-US" dirty="0" smtClean="0">
                <a:latin typeface="Bookman Old Style" pitchFamily="18" charset="0"/>
              </a:rPr>
              <a:t>Proteus mirabilis), </a:t>
            </a:r>
            <a:r>
              <a:rPr lang="el-GR" dirty="0" smtClean="0">
                <a:latin typeface="Bookman Old Style" pitchFamily="18" charset="0"/>
              </a:rPr>
              <a:t>παράγονται </a:t>
            </a:r>
            <a:r>
              <a:rPr lang="en-US" dirty="0" smtClean="0">
                <a:latin typeface="Bookman Old Style" pitchFamily="18" charset="0"/>
              </a:rPr>
              <a:t>HCO</a:t>
            </a:r>
            <a:r>
              <a:rPr lang="en-US" baseline="-25000" dirty="0" smtClean="0">
                <a:latin typeface="Bookman Old Style" pitchFamily="18" charset="0"/>
              </a:rPr>
              <a:t>3</a:t>
            </a:r>
            <a:r>
              <a:rPr lang="en-US" baseline="30000" dirty="0" smtClean="0">
                <a:latin typeface="Bookman Old Style" pitchFamily="18" charset="0"/>
              </a:rPr>
              <a:t>-</a:t>
            </a:r>
            <a:r>
              <a:rPr lang="en-US" dirty="0" smtClean="0">
                <a:latin typeface="Bookman Old Style" pitchFamily="18" charset="0"/>
              </a:rPr>
              <a:t>, </a:t>
            </a:r>
            <a:r>
              <a:rPr lang="el-GR" dirty="0" smtClean="0">
                <a:latin typeface="Bookman Old Style" pitchFamily="18" charset="0"/>
              </a:rPr>
              <a:t>τα οποία δεν υπολογίζονται στο ΧΑ ούρων</a:t>
            </a:r>
          </a:p>
          <a:p>
            <a:endParaRPr lang="el-GR" dirty="0" smtClean="0">
              <a:latin typeface="Bookman Old Style" pitchFamily="18" charset="0"/>
            </a:endParaRPr>
          </a:p>
          <a:p>
            <a:pPr lvl="1"/>
            <a:endParaRPr lang="el-GR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Ποιά είναι τα χάσματα</a:t>
            </a:r>
            <a:r>
              <a:rPr lang="en-US" b="1" dirty="0" smtClean="0">
                <a:solidFill>
                  <a:srgbClr val="FFC000"/>
                </a:solidFill>
                <a:latin typeface="Bookman Old Style" pitchFamily="18" charset="0"/>
              </a:rPr>
              <a:t>;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Χάσμα ανιόντων ορού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Δέλτα Χάσμα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Χάσμα ανιόντων ούρων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Ωσμωτικό Χάσμα ορού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Ωσμωτικό Χάσμα ούρων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Ωσμωτικό Χάσμα ορού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el-GR" dirty="0" smtClean="0">
                <a:latin typeface="Bookman Old Style" pitchFamily="18" charset="0"/>
              </a:rPr>
              <a:t>Υπολογιζόμενη ωσμωτική πίεση </a:t>
            </a:r>
            <a:r>
              <a:rPr lang="en-US" dirty="0" smtClean="0">
                <a:latin typeface="Bookman Old Style" pitchFamily="18" charset="0"/>
              </a:rPr>
              <a:t>(</a:t>
            </a:r>
            <a:r>
              <a:rPr lang="el-GR" dirty="0" smtClean="0">
                <a:latin typeface="Bookman Old Style" pitchFamily="18" charset="0"/>
              </a:rPr>
              <a:t>ΩΠ)</a:t>
            </a: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ΩΠ (</a:t>
            </a:r>
            <a:r>
              <a:rPr lang="en-US" dirty="0" err="1" smtClean="0">
                <a:latin typeface="Bookman Old Style" pitchFamily="18" charset="0"/>
              </a:rPr>
              <a:t>mOsm</a:t>
            </a:r>
            <a:r>
              <a:rPr lang="el-GR" dirty="0" smtClean="0">
                <a:latin typeface="Bookman Old Style" pitchFamily="18" charset="0"/>
              </a:rPr>
              <a:t>/</a:t>
            </a:r>
            <a:r>
              <a:rPr lang="en-US" dirty="0" smtClean="0">
                <a:latin typeface="Bookman Old Style" pitchFamily="18" charset="0"/>
              </a:rPr>
              <a:t>kg H</a:t>
            </a:r>
            <a:r>
              <a:rPr lang="el-GR" baseline="-25000" dirty="0" smtClean="0">
                <a:latin typeface="Bookman Old Style" pitchFamily="18" charset="0"/>
              </a:rPr>
              <a:t>2</a:t>
            </a:r>
            <a:r>
              <a:rPr lang="en-US" dirty="0" smtClean="0">
                <a:latin typeface="Bookman Old Style" pitchFamily="18" charset="0"/>
              </a:rPr>
              <a:t>O</a:t>
            </a:r>
            <a:r>
              <a:rPr lang="el-GR" dirty="0" smtClean="0">
                <a:latin typeface="Bookman Old Style" pitchFamily="18" charset="0"/>
              </a:rPr>
              <a:t>) = 2 </a:t>
            </a:r>
            <a:r>
              <a:rPr lang="en-US" dirty="0" smtClean="0">
                <a:latin typeface="Bookman Old Style" pitchFamily="18" charset="0"/>
              </a:rPr>
              <a:t>x</a:t>
            </a:r>
            <a:r>
              <a:rPr lang="el-GR" dirty="0" smtClean="0">
                <a:latin typeface="Bookman Old Style" pitchFamily="18" charset="0"/>
              </a:rPr>
              <a:t> [</a:t>
            </a:r>
            <a:r>
              <a:rPr lang="en-US" dirty="0" smtClean="0">
                <a:latin typeface="Bookman Old Style" pitchFamily="18" charset="0"/>
              </a:rPr>
              <a:t>Na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](</a:t>
            </a:r>
            <a:r>
              <a:rPr lang="en-US" dirty="0" err="1" smtClean="0">
                <a:latin typeface="Bookman Old Style" pitchFamily="18" charset="0"/>
              </a:rPr>
              <a:t>mEq</a:t>
            </a:r>
            <a:r>
              <a:rPr lang="el-GR" dirty="0" smtClean="0">
                <a:latin typeface="Bookman Old Style" pitchFamily="18" charset="0"/>
              </a:rPr>
              <a:t>/</a:t>
            </a:r>
            <a:r>
              <a:rPr lang="en-US" dirty="0" smtClean="0">
                <a:latin typeface="Bookman Old Style" pitchFamily="18" charset="0"/>
              </a:rPr>
              <a:t>L</a:t>
            </a:r>
            <a:r>
              <a:rPr lang="el-GR" dirty="0" smtClean="0">
                <a:latin typeface="Bookman Old Style" pitchFamily="18" charset="0"/>
              </a:rPr>
              <a:t>) + [Γλυκόζη]/18(</a:t>
            </a:r>
            <a:r>
              <a:rPr lang="en-US" dirty="0" smtClean="0">
                <a:latin typeface="Bookman Old Style" pitchFamily="18" charset="0"/>
              </a:rPr>
              <a:t>mg</a:t>
            </a:r>
            <a:r>
              <a:rPr lang="el-GR" dirty="0" smtClean="0">
                <a:latin typeface="Bookman Old Style" pitchFamily="18" charset="0"/>
              </a:rPr>
              <a:t>/</a:t>
            </a:r>
            <a:r>
              <a:rPr lang="en-US" dirty="0" smtClean="0">
                <a:latin typeface="Bookman Old Style" pitchFamily="18" charset="0"/>
              </a:rPr>
              <a:t>dl</a:t>
            </a:r>
            <a:r>
              <a:rPr lang="el-GR" dirty="0" smtClean="0">
                <a:latin typeface="Bookman Old Style" pitchFamily="18" charset="0"/>
              </a:rPr>
              <a:t>) + Ουρία/6 (</a:t>
            </a:r>
            <a:r>
              <a:rPr lang="en-US" dirty="0" smtClean="0">
                <a:latin typeface="Bookman Old Style" pitchFamily="18" charset="0"/>
              </a:rPr>
              <a:t>mg</a:t>
            </a:r>
            <a:r>
              <a:rPr lang="el-GR" dirty="0" smtClean="0">
                <a:latin typeface="Bookman Old Style" pitchFamily="18" charset="0"/>
              </a:rPr>
              <a:t>/</a:t>
            </a:r>
            <a:r>
              <a:rPr lang="en-US" dirty="0" smtClean="0">
                <a:latin typeface="Bookman Old Style" pitchFamily="18" charset="0"/>
              </a:rPr>
              <a:t>dl</a:t>
            </a:r>
            <a:r>
              <a:rPr lang="el-GR" dirty="0" smtClean="0">
                <a:latin typeface="Bookman Old Style" pitchFamily="18" charset="0"/>
              </a:rPr>
              <a:t>)</a:t>
            </a:r>
          </a:p>
          <a:p>
            <a:r>
              <a:rPr lang="el-GR" dirty="0" smtClean="0">
                <a:latin typeface="Bookman Old Style" pitchFamily="18" charset="0"/>
              </a:rPr>
              <a:t>Μετρήσιμη Ωσμωτική πίεση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56322" name="AutoShape 2" descr="Αποτέλεσμα εικόνας για osmome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6324" name="AutoShape 4" descr="Αποτέλεσμα εικόνας για osmome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6326" name="AutoShape 6" descr="Αποτέλεσμα εικόνας για osmome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6328" name="Picture 8" descr="http://labrigger.com/blog/wp-content/uploads/2011/10/oldvap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73016"/>
            <a:ext cx="2120305" cy="1425653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467544" y="5157192"/>
            <a:ext cx="8208912" cy="122413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Bookman Old Style" pitchFamily="18" charset="0"/>
              </a:rPr>
              <a:t>ΩΣΜΩΤΙΚΟ ΧΑΣΜΑ ΟΡΟΥ = </a:t>
            </a:r>
          </a:p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Bookman Old Style" pitchFamily="18" charset="0"/>
              </a:rPr>
              <a:t>ΜΕΤΡΗΣΙΜΗ ΩΠ- ΥΠΟΛΟΓΙΖΟΜΕΝΗ ΩΠ</a:t>
            </a:r>
            <a:endParaRPr lang="el-GR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Ωσμωτικό Χάσμα ορού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>
                <a:latin typeface="Bookman Old Style" pitchFamily="18" charset="0"/>
              </a:rPr>
              <a:t>Επί απουσίας νεφρικής ανεπάρκειας και λήψης οποιασδήποτε φαρμακευτικής ουσίας οι φυσιολογικές τιμές κυμαίνονται μεταξύ -10 έως +10</a:t>
            </a:r>
          </a:p>
          <a:p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ΩΧ &gt;+10 σημαίνει παρουσία κάποιας ωσμωτικά ενεργής ουσίας, όπως οι αλκοόλες</a:t>
            </a:r>
          </a:p>
          <a:p>
            <a:r>
              <a:rPr lang="el-GR" dirty="0" smtClean="0">
                <a:latin typeface="Bookman Old Style" pitchFamily="18" charset="0"/>
              </a:rPr>
              <a:t>Μεγάλη κλινική σημασία εξαιτίας της δυνητικά μεγάλης τοξικότητας της ουσίας αυτής</a:t>
            </a:r>
          </a:p>
          <a:p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Αυξημένο ΩΧ συνοδεύεται συνήθως από μεταβολική οξέωση με αυξημένο ΧΑ ορού </a:t>
            </a:r>
            <a:r>
              <a:rPr lang="el-GR" dirty="0" smtClean="0">
                <a:latin typeface="Bookman Old Style" pitchFamily="18" charset="0"/>
              </a:rPr>
              <a:t>(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double gap</a:t>
            </a:r>
            <a:r>
              <a:rPr lang="en-US" dirty="0" smtClean="0">
                <a:latin typeface="Bookman Old Style" pitchFamily="18" charset="0"/>
              </a:rPr>
              <a:t>)</a:t>
            </a:r>
          </a:p>
          <a:p>
            <a:r>
              <a:rPr lang="el-GR" dirty="0" smtClean="0">
                <a:latin typeface="Bookman Old Style" pitchFamily="18" charset="0"/>
              </a:rPr>
              <a:t>Μία ουσία προκαλεί μεγαλύτερο ΩΧ, όσο μικρότερο είναι το ΜΒ της  </a:t>
            </a:r>
          </a:p>
          <a:p>
            <a:endParaRPr lang="el-GR" dirty="0" smtClean="0">
              <a:latin typeface="Bookman Old Style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843808" y="6488668"/>
            <a:ext cx="63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Bookman Old Style" pitchFamily="18" charset="0"/>
              </a:rPr>
              <a:t>Kraut</a:t>
            </a:r>
            <a:r>
              <a:rPr lang="el-GR" dirty="0" smtClean="0">
                <a:latin typeface="Bookman Old Style" pitchFamily="18" charset="0"/>
              </a:rPr>
              <a:t> &amp;</a:t>
            </a:r>
            <a:r>
              <a:rPr lang="en-US" dirty="0" smtClean="0">
                <a:latin typeface="Bookman Old Style" pitchFamily="18" charset="0"/>
              </a:rPr>
              <a:t> Xing</a:t>
            </a:r>
            <a:r>
              <a:rPr lang="el-GR" dirty="0" smtClean="0">
                <a:latin typeface="Bookman Old Style" pitchFamily="18" charset="0"/>
              </a:rPr>
              <a:t>,</a:t>
            </a:r>
            <a:r>
              <a:rPr lang="en-US" dirty="0" smtClean="0">
                <a:latin typeface="Bookman Old Style" pitchFamily="18" charset="0"/>
              </a:rPr>
              <a:t> Am J Kidney </a:t>
            </a:r>
            <a:r>
              <a:rPr lang="en-US" dirty="0" err="1" smtClean="0">
                <a:latin typeface="Bookman Old Style" pitchFamily="18" charset="0"/>
              </a:rPr>
              <a:t>Dis</a:t>
            </a:r>
            <a:r>
              <a:rPr lang="en-US" dirty="0" smtClean="0">
                <a:latin typeface="Bookman Old Style" pitchFamily="18" charset="0"/>
              </a:rPr>
              <a:t> 2011; 58(3)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Αίτια πρόκλησης αυξημένου ΩΧ και ΧΑ ορού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Bookman Old Style" pitchFamily="18" charset="0"/>
              </a:rPr>
              <a:t>Δηλητηρίαση από </a:t>
            </a:r>
            <a:r>
              <a:rPr lang="el-GR" dirty="0" err="1" smtClean="0">
                <a:latin typeface="Bookman Old Style" pitchFamily="18" charset="0"/>
              </a:rPr>
              <a:t>μεθανόλη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Δηλητηρίαση από </a:t>
            </a:r>
            <a:r>
              <a:rPr lang="el-GR" dirty="0" err="1" smtClean="0">
                <a:latin typeface="Bookman Old Style" pitchFamily="18" charset="0"/>
              </a:rPr>
              <a:t>αιθυλενογλυκόλη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Δηλητηρίαση από </a:t>
            </a:r>
            <a:r>
              <a:rPr lang="el-GR" dirty="0" err="1" smtClean="0">
                <a:latin typeface="Bookman Old Style" pitchFamily="18" charset="0"/>
              </a:rPr>
              <a:t>διαιθυλενογλυκόλη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Δηλητηρίαση από </a:t>
            </a:r>
            <a:r>
              <a:rPr lang="el-GR" dirty="0" err="1" smtClean="0">
                <a:latin typeface="Bookman Old Style" pitchFamily="18" charset="0"/>
              </a:rPr>
              <a:t>προπυλενογλυκόλη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Δηλητηρίαση από </a:t>
            </a:r>
            <a:r>
              <a:rPr lang="el-GR" dirty="0" err="1" smtClean="0">
                <a:latin typeface="Bookman Old Style" pitchFamily="18" charset="0"/>
              </a:rPr>
              <a:t>ισοπροπανόλη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Γαλακτική οξέωση</a:t>
            </a:r>
          </a:p>
          <a:p>
            <a:r>
              <a:rPr lang="el-GR" dirty="0" smtClean="0">
                <a:latin typeface="Bookman Old Style" pitchFamily="18" charset="0"/>
              </a:rPr>
              <a:t>Αλκοολική ή διαβητική </a:t>
            </a:r>
            <a:r>
              <a:rPr lang="el-GR" dirty="0" err="1" smtClean="0">
                <a:latin typeface="Bookman Old Style" pitchFamily="18" charset="0"/>
              </a:rPr>
              <a:t>κετοξέωση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Οξεία νεφρική βλάβη</a:t>
            </a:r>
          </a:p>
          <a:p>
            <a:r>
              <a:rPr lang="el-GR" dirty="0" smtClean="0">
                <a:latin typeface="Bookman Old Style" pitchFamily="18" charset="0"/>
              </a:rPr>
              <a:t>Δηλητηρίαση από σαλικυλικά</a:t>
            </a:r>
          </a:p>
          <a:p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  <a:latin typeface="Bookman Old Style" pitchFamily="18" charset="0"/>
              </a:rPr>
              <a:t>Αρχή της ηλεκτρικής ισορροπίας των υγρών του ανθρωπίνου σώματος</a:t>
            </a:r>
            <a:endParaRPr lang="el-GR" sz="36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Σε όλα τα υγρά του ανθρωπίνου σώματος (πλάσμα, ούρα, γαστρικό υγρό </a:t>
            </a:r>
            <a:r>
              <a:rPr lang="el-GR" dirty="0" err="1" smtClean="0">
                <a:latin typeface="Bookman Old Style" pitchFamily="18" charset="0"/>
              </a:rPr>
              <a:t>κ.ά</a:t>
            </a:r>
            <a:r>
              <a:rPr lang="el-GR" dirty="0" smtClean="0">
                <a:latin typeface="Bookman Old Style" pitchFamily="18" charset="0"/>
              </a:rPr>
              <a:t>) ισχύει ότι το άθροισμα των συγκεντρώσεων των κατιόντων ενός διαμερίσματος</a:t>
            </a:r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ισούται </a:t>
            </a:r>
            <a:r>
              <a:rPr lang="el-GR" dirty="0" smtClean="0">
                <a:latin typeface="Bookman Old Style" pitchFamily="18" charset="0"/>
              </a:rPr>
              <a:t>με το άθροισμα των συγκεντρώσεων των ανιόντων του ίδιου διαμερίσματος</a:t>
            </a:r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el-GR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43608" y="5373216"/>
            <a:ext cx="70567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Bookman Old Style" pitchFamily="18" charset="0"/>
              </a:rPr>
              <a:t>Κατιόντα ορού = Ανιόντα ορού</a:t>
            </a:r>
            <a:endParaRPr lang="el-GR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Σχέση ΩΧ-ΧΑ ανάλογα με το χρόνο λήψης μίας ουσίας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C:\Documents and Settings\Kostas\Application Data\PixelMetrics\CaptureWiz\Temp\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6792"/>
            <a:ext cx="828092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1691680" y="6488668"/>
            <a:ext cx="74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latin typeface="Bookman Old Style" pitchFamily="18" charset="0"/>
              </a:rPr>
              <a:t>Alhamad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et al</a:t>
            </a:r>
            <a:r>
              <a:rPr lang="el-GR" dirty="0" smtClean="0">
                <a:latin typeface="Bookman Old Style" pitchFamily="18" charset="0"/>
              </a:rPr>
              <a:t>,</a:t>
            </a:r>
            <a:r>
              <a:rPr lang="en-US" dirty="0" smtClean="0">
                <a:latin typeface="Bookman Old Style" pitchFamily="18" charset="0"/>
              </a:rPr>
              <a:t> J </a:t>
            </a:r>
            <a:r>
              <a:rPr lang="en-US" dirty="0" err="1" smtClean="0">
                <a:latin typeface="Bookman Old Style" pitchFamily="18" charset="0"/>
              </a:rPr>
              <a:t>Nephropathol</a:t>
            </a:r>
            <a:r>
              <a:rPr lang="en-US" dirty="0" smtClean="0">
                <a:latin typeface="Bookman Old Style" pitchFamily="18" charset="0"/>
              </a:rPr>
              <a:t> 2013; 2(2)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Ποιά είναι τα χάσματα</a:t>
            </a:r>
            <a:r>
              <a:rPr lang="en-US" b="1" dirty="0" smtClean="0">
                <a:solidFill>
                  <a:srgbClr val="FFC000"/>
                </a:solidFill>
                <a:latin typeface="Bookman Old Style" pitchFamily="18" charset="0"/>
              </a:rPr>
              <a:t>;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Χάσμα ανιόντων ορού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Δέλτα Χάσμα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Χάσμα ανιόντων ούρων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Ωσμωτικό Χάσμα ορού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Ωσμωτικό Χάσμα ούρων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Ωσμωτικό Χάσμα Ούρων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>
                <a:latin typeface="Bookman Old Style" pitchFamily="18" charset="0"/>
              </a:rPr>
              <a:t>Αυξημένο ΩΧ ούρων σημαίνει ύπαρξη ωσμωτικά ενεργών αλάτων </a:t>
            </a:r>
            <a:r>
              <a:rPr lang="en-US" dirty="0" smtClean="0">
                <a:latin typeface="Bookman Old Style" pitchFamily="18" charset="0"/>
              </a:rPr>
              <a:t>NH</a:t>
            </a:r>
            <a:r>
              <a:rPr lang="en-US" baseline="-25000" dirty="0" smtClean="0">
                <a:latin typeface="Bookman Old Style" pitchFamily="18" charset="0"/>
              </a:rPr>
              <a:t>4</a:t>
            </a:r>
            <a:r>
              <a:rPr lang="en-US" baseline="30000" dirty="0" smtClean="0">
                <a:latin typeface="Bookman Old Style" pitchFamily="18" charset="0"/>
              </a:rPr>
              <a:t>+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με ανιόντα όπως</a:t>
            </a:r>
            <a:r>
              <a:rPr lang="en-US" dirty="0" smtClean="0">
                <a:latin typeface="Bookman Old Style" pitchFamily="18" charset="0"/>
              </a:rPr>
              <a:t>: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β- </a:t>
            </a:r>
            <a:r>
              <a:rPr lang="el-GR" dirty="0" err="1" smtClean="0">
                <a:latin typeface="Bookman Old Style" pitchFamily="18" charset="0"/>
              </a:rPr>
              <a:t>υδροξυβουτυρικό</a:t>
            </a:r>
            <a:r>
              <a:rPr lang="en-US" dirty="0" smtClean="0">
                <a:latin typeface="Bookman Old Style" pitchFamily="18" charset="0"/>
              </a:rPr>
              <a:t>, </a:t>
            </a:r>
            <a:r>
              <a:rPr lang="el-GR" dirty="0" err="1" smtClean="0">
                <a:latin typeface="Bookman Old Style" pitchFamily="18" charset="0"/>
              </a:rPr>
              <a:t>ακετοξικό</a:t>
            </a:r>
            <a:r>
              <a:rPr lang="el-GR" dirty="0" smtClean="0">
                <a:latin typeface="Bookman Old Style" pitchFamily="18" charset="0"/>
              </a:rPr>
              <a:t> (</a:t>
            </a:r>
            <a:r>
              <a:rPr lang="el-GR" dirty="0" err="1" smtClean="0">
                <a:latin typeface="Bookman Old Style" pitchFamily="18" charset="0"/>
              </a:rPr>
              <a:t>κετοξέωση</a:t>
            </a:r>
            <a:r>
              <a:rPr lang="el-GR" dirty="0" smtClean="0">
                <a:latin typeface="Bookman Old Style" pitchFamily="18" charset="0"/>
              </a:rPr>
              <a:t>)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ιππουρικό</a:t>
            </a:r>
            <a:r>
              <a:rPr lang="el-GR" dirty="0" smtClean="0">
                <a:latin typeface="Bookman Old Style" pitchFamily="18" charset="0"/>
              </a:rPr>
              <a:t> (δηλητηρίαση από </a:t>
            </a:r>
            <a:r>
              <a:rPr lang="el-GR" dirty="0" err="1" smtClean="0">
                <a:latin typeface="Bookman Old Style" pitchFamily="18" charset="0"/>
              </a:rPr>
              <a:t>τολουένιο</a:t>
            </a:r>
            <a:r>
              <a:rPr lang="el-GR" dirty="0" smtClean="0">
                <a:latin typeface="Bookman Old Style" pitchFamily="18" charset="0"/>
              </a:rPr>
              <a:t>)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 πενικιλίνη</a:t>
            </a:r>
          </a:p>
          <a:p>
            <a:r>
              <a:rPr lang="el-GR" dirty="0" smtClean="0">
                <a:latin typeface="Bookman Old Style" pitchFamily="18" charset="0"/>
              </a:rPr>
              <a:t>Επί θετικού ΧΑ ούρων (μειωμένο </a:t>
            </a:r>
            <a:r>
              <a:rPr lang="en-US" dirty="0" smtClean="0">
                <a:latin typeface="Bookman Old Style" pitchFamily="18" charset="0"/>
              </a:rPr>
              <a:t>NH</a:t>
            </a:r>
            <a:r>
              <a:rPr lang="en-US" baseline="-25000" dirty="0" smtClean="0">
                <a:latin typeface="Bookman Old Style" pitchFamily="18" charset="0"/>
              </a:rPr>
              <a:t>4</a:t>
            </a:r>
            <a:r>
              <a:rPr lang="en-US" baseline="30000" dirty="0" smtClean="0">
                <a:latin typeface="Bookman Old Style" pitchFamily="18" charset="0"/>
              </a:rPr>
              <a:t>+</a:t>
            </a:r>
            <a:r>
              <a:rPr lang="el-GR" baseline="30000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στα ούρα), αυξημένο ΩΧ ούρων αποκλείει τη διαταραχή της </a:t>
            </a:r>
            <a:r>
              <a:rPr lang="el-GR" dirty="0" err="1" smtClean="0">
                <a:latin typeface="Bookman Old Style" pitchFamily="18" charset="0"/>
              </a:rPr>
              <a:t>οξινοποιητικής</a:t>
            </a:r>
            <a:r>
              <a:rPr lang="el-GR" dirty="0" smtClean="0">
                <a:latin typeface="Bookman Old Style" pitchFamily="18" charset="0"/>
              </a:rPr>
              <a:t> ικανότητας των νεφρών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007604" y="1412776"/>
            <a:ext cx="712879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Bookman Old Style" pitchFamily="18" charset="0"/>
              </a:rPr>
              <a:t>ΩΣΜΩΤΙΚΟ ΧΑΣΜΑ ΟΥΡΩΝ = 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Bookman Old Style" pitchFamily="18" charset="0"/>
              </a:rPr>
              <a:t>ΜΕΤΡΗΣΙΜΗ ΩΠ- ΥΠΟΛΟΓΙΖΟΜΕΝΗ ΩΠ</a:t>
            </a:r>
            <a:endParaRPr lang="el-GR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Προοπτικές στη χρήση των χασμάτων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>
                <a:latin typeface="Bookman Old Style" pitchFamily="18" charset="0"/>
              </a:rPr>
              <a:t>Άτομα γενικού πληθυσμού 20-49 ετών με υψηλότερο </a:t>
            </a:r>
            <a:r>
              <a:rPr lang="en-US" sz="2400" dirty="0" smtClean="0">
                <a:latin typeface="Bookman Old Style" pitchFamily="18" charset="0"/>
              </a:rPr>
              <a:t>XA </a:t>
            </a:r>
            <a:r>
              <a:rPr lang="el-GR" sz="2400" dirty="0" smtClean="0">
                <a:latin typeface="Bookman Old Style" pitchFamily="18" charset="0"/>
              </a:rPr>
              <a:t>ορού και χαμηλότερη [Η</a:t>
            </a:r>
            <a:r>
              <a:rPr lang="en-US" sz="2400" dirty="0" smtClean="0">
                <a:latin typeface="Bookman Old Style" pitchFamily="18" charset="0"/>
              </a:rPr>
              <a:t>CO</a:t>
            </a:r>
            <a:r>
              <a:rPr lang="en-US" sz="2400" baseline="-25000" dirty="0" smtClean="0">
                <a:latin typeface="Bookman Old Style" pitchFamily="18" charset="0"/>
              </a:rPr>
              <a:t>3</a:t>
            </a:r>
            <a:r>
              <a:rPr lang="en-US" sz="2400" baseline="30000" dirty="0" smtClean="0">
                <a:latin typeface="Bookman Old Style" pitchFamily="18" charset="0"/>
              </a:rPr>
              <a:t>-</a:t>
            </a:r>
            <a:r>
              <a:rPr lang="el-GR" sz="2400" dirty="0" smtClean="0">
                <a:latin typeface="Bookman Old Style" pitchFamily="18" charset="0"/>
              </a:rPr>
              <a:t>]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l-GR" sz="2400" dirty="0" smtClean="0">
                <a:latin typeface="Bookman Old Style" pitchFamily="18" charset="0"/>
              </a:rPr>
              <a:t>παρουσιάζουν χαμηλότερη </a:t>
            </a:r>
            <a:r>
              <a:rPr lang="el-GR" sz="2400" dirty="0" err="1" smtClean="0">
                <a:latin typeface="Bookman Old Style" pitchFamily="18" charset="0"/>
              </a:rPr>
              <a:t>καρδιοαναπνευστική</a:t>
            </a:r>
            <a:r>
              <a:rPr lang="el-GR" sz="2400" dirty="0" smtClean="0">
                <a:latin typeface="Bookman Old Style" pitchFamily="18" charset="0"/>
              </a:rPr>
              <a:t> αντοχή</a:t>
            </a:r>
            <a:endParaRPr lang="el-GR" sz="2400" dirty="0">
              <a:latin typeface="Bookman Old Style" pitchFamily="18" charset="0"/>
            </a:endParaRPr>
          </a:p>
        </p:txBody>
      </p:sp>
      <p:pic>
        <p:nvPicPr>
          <p:cNvPr id="73730" name="Picture 2" descr="D:\Νίκος Καπλάνης\Documents\Κομοτηνή 2015\Καταγραφ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7632848" cy="3917826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0" y="64533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Bookman Old Style" pitchFamily="18" charset="0"/>
              </a:rPr>
              <a:t>Abramowitz  et al, Kidney </a:t>
            </a:r>
            <a:r>
              <a:rPr lang="en-US" dirty="0" err="1" smtClean="0">
                <a:latin typeface="Bookman Old Style" pitchFamily="18" charset="0"/>
              </a:rPr>
              <a:t>Int</a:t>
            </a:r>
            <a:r>
              <a:rPr lang="en-US" dirty="0" smtClean="0">
                <a:latin typeface="Bookman Old Style" pitchFamily="18" charset="0"/>
              </a:rPr>
              <a:t> 2012; 81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  <a:latin typeface="Bookman Old Style" pitchFamily="18" charset="0"/>
              </a:rPr>
              <a:t>ΧΑ ορού και δείκτες φλεγμονής στο γενικό πληθυσμό</a:t>
            </a:r>
            <a:endParaRPr lang="el-GR" sz="3600" dirty="0"/>
          </a:p>
        </p:txBody>
      </p:sp>
      <p:pic>
        <p:nvPicPr>
          <p:cNvPr id="74754" name="Picture 2" descr="D:\Νίκος Καπλάνης\Documents\Κομοτηνή 2015\δείκτες φλεγμονή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40960" cy="496855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763688" y="6381328"/>
            <a:ext cx="738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Bookman Old Style" pitchFamily="18" charset="0"/>
              </a:rPr>
              <a:t>Farwell </a:t>
            </a:r>
            <a:r>
              <a:rPr lang="el-GR" dirty="0" smtClean="0">
                <a:latin typeface="Bookman Old Style" pitchFamily="18" charset="0"/>
              </a:rPr>
              <a:t>&amp;</a:t>
            </a:r>
            <a:r>
              <a:rPr lang="en-US" dirty="0" smtClean="0">
                <a:latin typeface="Bookman Old Style" pitchFamily="18" charset="0"/>
              </a:rPr>
              <a:t> Taylor</a:t>
            </a:r>
            <a:r>
              <a:rPr lang="el-GR" dirty="0" smtClean="0">
                <a:latin typeface="Bookman Old Style" pitchFamily="18" charset="0"/>
              </a:rPr>
              <a:t>,</a:t>
            </a:r>
            <a:r>
              <a:rPr lang="en-US" dirty="0" smtClean="0">
                <a:latin typeface="Bookman Old Style" pitchFamily="18" charset="0"/>
              </a:rPr>
              <a:t> Can Med Ass J 2010; 182(2)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Πρώιμη νεφρική ανεπάρκεια και ΧΑ ορού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>
                <a:latin typeface="Bookman Old Style" pitchFamily="18" charset="0"/>
              </a:rPr>
              <a:t>Με τον </a:t>
            </a:r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παραδοσιακό υπολογισμό του ΧΑ ορού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σε ασθενείς με νεφρική ανεπάρκεια, διαπιστώνεται αξιόλογη αύξηση του ΧΑ, όταν ο </a:t>
            </a:r>
            <a:r>
              <a:rPr lang="en-US" dirty="0" err="1" smtClean="0">
                <a:solidFill>
                  <a:srgbClr val="FFFF00"/>
                </a:solidFill>
                <a:latin typeface="Bookman Old Style" pitchFamily="18" charset="0"/>
              </a:rPr>
              <a:t>eGFR</a:t>
            </a:r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 &lt;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45 ml/min</a:t>
            </a:r>
            <a:endParaRPr lang="el-GR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Στην ίδια ομάδα ασθενών, </a:t>
            </a:r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εάν η τιμή του ΧΑ υπολογίζεται διορθωμένη</a:t>
            </a:r>
            <a:r>
              <a:rPr lang="el-GR" dirty="0" smtClean="0">
                <a:latin typeface="Bookman Old Style" pitchFamily="18" charset="0"/>
              </a:rPr>
              <a:t> (με βάση την τιμή της αλβουμίνης και των λοιπών ηλεκτρολυτών), αυξημένο ΧΑ </a:t>
            </a:r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διαπιστώνεται σε </a:t>
            </a:r>
            <a:r>
              <a:rPr lang="el-GR" dirty="0" err="1" smtClean="0">
                <a:solidFill>
                  <a:srgbClr val="FFFF00"/>
                </a:solidFill>
                <a:latin typeface="Bookman Old Style" pitchFamily="18" charset="0"/>
              </a:rPr>
              <a:t>πρωιμότερα</a:t>
            </a:r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 στάδια νεφρικής ανεπάρκειας (</a:t>
            </a:r>
            <a:r>
              <a:rPr lang="en-US" dirty="0" err="1" smtClean="0">
                <a:solidFill>
                  <a:srgbClr val="FFFF00"/>
                </a:solidFill>
                <a:latin typeface="Bookman Old Style" pitchFamily="18" charset="0"/>
              </a:rPr>
              <a:t>eGFR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 &lt; 90 ml/min)</a:t>
            </a:r>
            <a:r>
              <a:rPr lang="el-GR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και η συνολική επίπτωσή του αυξάνει</a:t>
            </a:r>
            <a:endParaRPr lang="en-US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Αυξημένο ΧΑ ορού συνοδεύεται με μεγαλύτερη θνητότητα ανεξάρτητα από το αίτιό της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971600" y="6453336"/>
            <a:ext cx="81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Bookman Old Style" pitchFamily="18" charset="0"/>
              </a:rPr>
              <a:t>Abramowitz et al, Kidney </a:t>
            </a:r>
            <a:r>
              <a:rPr lang="en-US" dirty="0" err="1" smtClean="0">
                <a:latin typeface="Bookman Old Style" pitchFamily="18" charset="0"/>
              </a:rPr>
              <a:t>Int</a:t>
            </a:r>
            <a:r>
              <a:rPr lang="en-US" dirty="0" smtClean="0">
                <a:latin typeface="Bookman Old Style" pitchFamily="18" charset="0"/>
              </a:rPr>
              <a:t> 2012; 82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ΧΑ ορού στους </a:t>
            </a:r>
            <a:r>
              <a:rPr lang="el-GR" b="1" dirty="0" err="1" smtClean="0">
                <a:solidFill>
                  <a:srgbClr val="FFC000"/>
                </a:solidFill>
                <a:latin typeface="Bookman Old Style" pitchFamily="18" charset="0"/>
              </a:rPr>
              <a:t>αιμοκαθαιρόμενους</a:t>
            </a:r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 ασθενείς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>
                <a:latin typeface="Bookman Old Style" pitchFamily="18" charset="0"/>
              </a:rPr>
              <a:t>Σε αναδρομική μελέτη 94 </a:t>
            </a:r>
            <a:r>
              <a:rPr lang="el-GR" dirty="0" err="1" smtClean="0">
                <a:latin typeface="Bookman Old Style" pitchFamily="18" charset="0"/>
              </a:rPr>
              <a:t>αιμοκαθαιρόμενων</a:t>
            </a:r>
            <a:r>
              <a:rPr lang="el-GR" dirty="0" smtClean="0">
                <a:latin typeface="Bookman Old Style" pitchFamily="18" charset="0"/>
              </a:rPr>
              <a:t> ασθενών βρέθηκε χαμηλότερο </a:t>
            </a:r>
            <a:r>
              <a:rPr lang="en-US" dirty="0" smtClean="0">
                <a:latin typeface="Bookman Old Style" pitchFamily="18" charset="0"/>
              </a:rPr>
              <a:t>XA </a:t>
            </a:r>
            <a:r>
              <a:rPr lang="el-GR" dirty="0" smtClean="0">
                <a:latin typeface="Bookman Old Style" pitchFamily="18" charset="0"/>
              </a:rPr>
              <a:t>ορού σε ασθενείς με χαμηλότερα επίπεδα ουρίας, </a:t>
            </a:r>
            <a:r>
              <a:rPr lang="el-GR" dirty="0" err="1" smtClean="0">
                <a:latin typeface="Bookman Old Style" pitchFamily="18" charset="0"/>
              </a:rPr>
              <a:t>κρεατινίνης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Τίθεται η πιθανότητα να σχετίζεται το χαμηλό ΧΑ ορού με το σύνδρομο </a:t>
            </a:r>
            <a:r>
              <a:rPr lang="el-GR" dirty="0" err="1" smtClean="0">
                <a:latin typeface="Bookman Old Style" pitchFamily="18" charset="0"/>
              </a:rPr>
              <a:t>υποθρεψίας</a:t>
            </a:r>
            <a:r>
              <a:rPr lang="el-GR" dirty="0" smtClean="0">
                <a:latin typeface="Bookman Old Style" pitchFamily="18" charset="0"/>
              </a:rPr>
              <a:t> (</a:t>
            </a:r>
            <a:r>
              <a:rPr lang="en-US" dirty="0" smtClean="0">
                <a:latin typeface="Bookman Old Style" pitchFamily="18" charset="0"/>
              </a:rPr>
              <a:t>Malnutrition-Inflammation Complex Syndrome- MICS)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591272" y="648866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ookman Old Style" pitchFamily="18" charset="0"/>
              </a:rPr>
              <a:t>Tangdhanakanond</a:t>
            </a:r>
            <a:r>
              <a:rPr lang="en-US" dirty="0" smtClean="0">
                <a:latin typeface="Bookman Old Style" pitchFamily="18" charset="0"/>
              </a:rPr>
              <a:t> et al, Am J Kidney </a:t>
            </a:r>
            <a:r>
              <a:rPr lang="en-US" dirty="0" err="1" smtClean="0">
                <a:latin typeface="Bookman Old Style" pitchFamily="18" charset="0"/>
              </a:rPr>
              <a:t>Dis</a:t>
            </a:r>
            <a:r>
              <a:rPr lang="el-GR" dirty="0" smtClean="0">
                <a:latin typeface="Bookman Old Style" pitchFamily="18" charset="0"/>
              </a:rPr>
              <a:t> 2012; 59(4)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Αλγόριθμος για τη Μεταβολική Οξέωση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779912" y="134076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man Old Style" pitchFamily="18" charset="0"/>
              </a:rPr>
              <a:t>XA</a:t>
            </a:r>
            <a:endParaRPr lang="el-GR" sz="2400" b="1" dirty="0">
              <a:latin typeface="Bookman Old Style" pitchFamily="18" charset="0"/>
            </a:endParaRPr>
          </a:p>
        </p:txBody>
      </p:sp>
      <p:cxnSp>
        <p:nvCxnSpPr>
          <p:cNvPr id="6" name="5 - Ευθύγραμμο βέλος σύνδεσης"/>
          <p:cNvCxnSpPr>
            <a:stCxn id="4" idx="1"/>
            <a:endCxn id="8" idx="3"/>
          </p:cNvCxnSpPr>
          <p:nvPr/>
        </p:nvCxnSpPr>
        <p:spPr>
          <a:xfrm flipH="1">
            <a:off x="1763688" y="1571601"/>
            <a:ext cx="20162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755576" y="19168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 smtClean="0">
                <a:latin typeface="Bookman Old Style" pitchFamily="18" charset="0"/>
              </a:rPr>
              <a:t>κφ</a:t>
            </a:r>
            <a:endParaRPr lang="el-GR" sz="2400" b="1" dirty="0">
              <a:latin typeface="Bookman Old Style" pitchFamily="18" charset="0"/>
            </a:endParaRPr>
          </a:p>
        </p:txBody>
      </p:sp>
      <p:cxnSp>
        <p:nvCxnSpPr>
          <p:cNvPr id="12" name="11 - Ευθύγραμμο βέλος σύνδεσης"/>
          <p:cNvCxnSpPr>
            <a:endCxn id="13" idx="0"/>
          </p:cNvCxnSpPr>
          <p:nvPr/>
        </p:nvCxnSpPr>
        <p:spPr>
          <a:xfrm>
            <a:off x="1259632" y="242088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539552" y="335699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Bookman Old Style" pitchFamily="18" charset="0"/>
              </a:rPr>
              <a:t>ΧΑΟ</a:t>
            </a:r>
            <a:endParaRPr lang="el-GR" sz="2400" b="1" dirty="0">
              <a:latin typeface="Bookman Old Style" pitchFamily="18" charset="0"/>
            </a:endParaRPr>
          </a:p>
        </p:txBody>
      </p:sp>
      <p:cxnSp>
        <p:nvCxnSpPr>
          <p:cNvPr id="16" name="15 - Ευθύγραμμο βέλος σύνδεσης"/>
          <p:cNvCxnSpPr>
            <a:stCxn id="13" idx="2"/>
            <a:endCxn id="18" idx="0"/>
          </p:cNvCxnSpPr>
          <p:nvPr/>
        </p:nvCxnSpPr>
        <p:spPr>
          <a:xfrm flipH="1">
            <a:off x="971600" y="3818657"/>
            <a:ext cx="288032" cy="546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467544" y="436510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Bookman Old Style" pitchFamily="18" charset="0"/>
              </a:rPr>
              <a:t>-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395536" y="47971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Bookman Old Style" pitchFamily="18" charset="0"/>
              </a:rPr>
              <a:t>ΓΕΣ</a:t>
            </a:r>
            <a:endParaRPr lang="el-GR" b="1" dirty="0">
              <a:latin typeface="Bookman Old Style" pitchFamily="18" charset="0"/>
            </a:endParaRPr>
          </a:p>
        </p:txBody>
      </p:sp>
      <p:cxnSp>
        <p:nvCxnSpPr>
          <p:cNvPr id="23" name="22 - Ευθύγραμμο βέλος σύνδεσης"/>
          <p:cNvCxnSpPr>
            <a:stCxn id="13" idx="2"/>
            <a:endCxn id="24" idx="0"/>
          </p:cNvCxnSpPr>
          <p:nvPr/>
        </p:nvCxnSpPr>
        <p:spPr>
          <a:xfrm>
            <a:off x="1259632" y="3818657"/>
            <a:ext cx="900100" cy="690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1763688" y="45091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Bookman Old Style" pitchFamily="18" charset="0"/>
              </a:rPr>
              <a:t>+</a:t>
            </a:r>
            <a:endParaRPr lang="el-GR" sz="2400" b="1" dirty="0">
              <a:latin typeface="Bookman Old Style" pitchFamily="18" charset="0"/>
            </a:endParaRPr>
          </a:p>
        </p:txBody>
      </p:sp>
      <p:cxnSp>
        <p:nvCxnSpPr>
          <p:cNvPr id="28" name="27 - Ευθύγραμμο βέλος σύνδεσης"/>
          <p:cNvCxnSpPr>
            <a:stCxn id="24" idx="2"/>
            <a:endCxn id="29" idx="0"/>
          </p:cNvCxnSpPr>
          <p:nvPr/>
        </p:nvCxnSpPr>
        <p:spPr>
          <a:xfrm flipH="1">
            <a:off x="1439652" y="4970785"/>
            <a:ext cx="720080" cy="330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755576" y="530120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b="1" dirty="0" smtClean="0">
                <a:latin typeface="Bookman Old Style" pitchFamily="18" charset="0"/>
              </a:rPr>
              <a:t>ΩΧΟ </a:t>
            </a:r>
            <a:endParaRPr lang="el-GR" sz="2400" b="1" dirty="0">
              <a:latin typeface="Bookman Old Style" pitchFamily="18" charset="0"/>
            </a:endParaRPr>
          </a:p>
        </p:txBody>
      </p:sp>
      <p:sp>
        <p:nvSpPr>
          <p:cNvPr id="32" name="31 - Βέλος προς τα κάτω"/>
          <p:cNvSpPr/>
          <p:nvPr/>
        </p:nvSpPr>
        <p:spPr>
          <a:xfrm rot="10800000">
            <a:off x="1043608" y="5301208"/>
            <a:ext cx="144016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7" name="36 - Ευθύγραμμο βέλος σύνδεσης"/>
          <p:cNvCxnSpPr>
            <a:stCxn id="24" idx="2"/>
            <a:endCxn id="39" idx="0"/>
          </p:cNvCxnSpPr>
          <p:nvPr/>
        </p:nvCxnSpPr>
        <p:spPr>
          <a:xfrm>
            <a:off x="2159732" y="4970785"/>
            <a:ext cx="1044116" cy="474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TextBox"/>
          <p:cNvSpPr txBox="1"/>
          <p:nvPr/>
        </p:nvSpPr>
        <p:spPr>
          <a:xfrm>
            <a:off x="2627784" y="544522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Bookman Old Style" pitchFamily="18" charset="0"/>
              </a:rPr>
              <a:t>Νεφρική βλάβη</a:t>
            </a:r>
            <a:endParaRPr lang="el-GR" dirty="0">
              <a:latin typeface="Bookman Old Style" pitchFamily="18" charset="0"/>
            </a:endParaRPr>
          </a:p>
        </p:txBody>
      </p:sp>
      <p:cxnSp>
        <p:nvCxnSpPr>
          <p:cNvPr id="43" name="42 - Ευθύγραμμο βέλος σύνδεσης"/>
          <p:cNvCxnSpPr>
            <a:stCxn id="29" idx="2"/>
            <a:endCxn id="45" idx="0"/>
          </p:cNvCxnSpPr>
          <p:nvPr/>
        </p:nvCxnSpPr>
        <p:spPr>
          <a:xfrm flipH="1">
            <a:off x="1367644" y="5762873"/>
            <a:ext cx="72008" cy="258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- TextBox"/>
          <p:cNvSpPr txBox="1"/>
          <p:nvPr/>
        </p:nvSpPr>
        <p:spPr>
          <a:xfrm>
            <a:off x="539552" y="60212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Bookman Old Style" pitchFamily="18" charset="0"/>
              </a:rPr>
              <a:t>Οξινοποίηση νεφρών </a:t>
            </a:r>
            <a:r>
              <a:rPr lang="el-GR" dirty="0" err="1" smtClean="0">
                <a:latin typeface="Bookman Old Style" pitchFamily="18" charset="0"/>
              </a:rPr>
              <a:t>κ.φ</a:t>
            </a:r>
            <a:r>
              <a:rPr lang="el-GR" dirty="0" smtClean="0">
                <a:latin typeface="Bookman Old Style" pitchFamily="18" charset="0"/>
              </a:rPr>
              <a:t>.</a:t>
            </a:r>
            <a:endParaRPr lang="el-GR" dirty="0">
              <a:latin typeface="Bookman Old Style" pitchFamily="18" charset="0"/>
            </a:endParaRPr>
          </a:p>
        </p:txBody>
      </p:sp>
      <p:cxnSp>
        <p:nvCxnSpPr>
          <p:cNvPr id="49" name="48 - Ευθύγραμμο βέλος σύνδεσης"/>
          <p:cNvCxnSpPr>
            <a:stCxn id="4" idx="3"/>
          </p:cNvCxnSpPr>
          <p:nvPr/>
        </p:nvCxnSpPr>
        <p:spPr>
          <a:xfrm>
            <a:off x="5004048" y="1571601"/>
            <a:ext cx="1944216" cy="457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- Βέλος προς τα επάνω"/>
          <p:cNvSpPr/>
          <p:nvPr/>
        </p:nvSpPr>
        <p:spPr>
          <a:xfrm>
            <a:off x="7092280" y="1772816"/>
            <a:ext cx="432048" cy="432048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6" name="55 - Ευθύγραμμο βέλος σύνδεσης"/>
          <p:cNvCxnSpPr>
            <a:stCxn id="54" idx="2"/>
            <a:endCxn id="71" idx="0"/>
          </p:cNvCxnSpPr>
          <p:nvPr/>
        </p:nvCxnSpPr>
        <p:spPr>
          <a:xfrm flipH="1">
            <a:off x="4572000" y="2204864"/>
            <a:ext cx="27363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- Ευθύγραμμο βέλος σύνδεσης"/>
          <p:cNvCxnSpPr>
            <a:stCxn id="54" idx="2"/>
            <a:endCxn id="59" idx="0"/>
          </p:cNvCxnSpPr>
          <p:nvPr/>
        </p:nvCxnSpPr>
        <p:spPr>
          <a:xfrm>
            <a:off x="7308304" y="2204864"/>
            <a:ext cx="4680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- TextBox"/>
          <p:cNvSpPr txBox="1"/>
          <p:nvPr/>
        </p:nvSpPr>
        <p:spPr>
          <a:xfrm>
            <a:off x="7020272" y="306896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Bookman Old Style" pitchFamily="18" charset="0"/>
              </a:rPr>
              <a:t>ΩΧ</a:t>
            </a:r>
            <a:endParaRPr lang="el-GR" sz="2400" b="1" dirty="0">
              <a:latin typeface="Bookman Old Style" pitchFamily="18" charset="0"/>
            </a:endParaRPr>
          </a:p>
        </p:txBody>
      </p:sp>
      <p:cxnSp>
        <p:nvCxnSpPr>
          <p:cNvPr id="61" name="60 - Ευθύγραμμο βέλος σύνδεσης"/>
          <p:cNvCxnSpPr>
            <a:stCxn id="59" idx="2"/>
            <a:endCxn id="62" idx="0"/>
          </p:cNvCxnSpPr>
          <p:nvPr/>
        </p:nvCxnSpPr>
        <p:spPr>
          <a:xfrm>
            <a:off x="7776356" y="3530625"/>
            <a:ext cx="540060" cy="618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- Βέλος προς τα επάνω"/>
          <p:cNvSpPr/>
          <p:nvPr/>
        </p:nvSpPr>
        <p:spPr>
          <a:xfrm>
            <a:off x="8100392" y="4149080"/>
            <a:ext cx="432048" cy="432048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63 - TextBox"/>
          <p:cNvSpPr txBox="1"/>
          <p:nvPr/>
        </p:nvSpPr>
        <p:spPr>
          <a:xfrm>
            <a:off x="7271792" y="465313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err="1" smtClean="0">
                <a:latin typeface="Bookman Old Style" pitchFamily="18" charset="0"/>
              </a:rPr>
              <a:t>Αιθυλενογλυκόλη</a:t>
            </a:r>
            <a:endParaRPr lang="el-GR" sz="1600" dirty="0" smtClean="0">
              <a:latin typeface="Bookman Old Style" pitchFamily="18" charset="0"/>
            </a:endParaRPr>
          </a:p>
          <a:p>
            <a:pPr algn="ctr"/>
            <a:r>
              <a:rPr lang="el-GR" sz="1600" dirty="0" err="1" smtClean="0">
                <a:latin typeface="Bookman Old Style" pitchFamily="18" charset="0"/>
              </a:rPr>
              <a:t>μεθανόλη</a:t>
            </a:r>
            <a:endParaRPr lang="el-GR" sz="1600" dirty="0">
              <a:latin typeface="Bookman Old Style" pitchFamily="18" charset="0"/>
            </a:endParaRPr>
          </a:p>
        </p:txBody>
      </p:sp>
      <p:cxnSp>
        <p:nvCxnSpPr>
          <p:cNvPr id="66" name="65 - Ευθύγραμμο βέλος σύνδεσης"/>
          <p:cNvCxnSpPr>
            <a:stCxn id="59" idx="2"/>
            <a:endCxn id="67" idx="0"/>
          </p:cNvCxnSpPr>
          <p:nvPr/>
        </p:nvCxnSpPr>
        <p:spPr>
          <a:xfrm flipH="1">
            <a:off x="6336196" y="3530625"/>
            <a:ext cx="1440160" cy="1050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- TextBox"/>
          <p:cNvSpPr txBox="1"/>
          <p:nvPr/>
        </p:nvSpPr>
        <p:spPr>
          <a:xfrm>
            <a:off x="5580112" y="4581128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 smtClean="0">
                <a:latin typeface="Bookman Old Style" pitchFamily="18" charset="0"/>
              </a:rPr>
              <a:t>κφ</a:t>
            </a:r>
            <a:endParaRPr lang="el-GR" sz="2400" b="1" dirty="0" smtClean="0">
              <a:latin typeface="Bookman Old Style" pitchFamily="18" charset="0"/>
            </a:endParaRPr>
          </a:p>
          <a:p>
            <a:pPr algn="ctr"/>
            <a:r>
              <a:rPr lang="el-GR" dirty="0" smtClean="0">
                <a:latin typeface="Bookman Old Style" pitchFamily="18" charset="0"/>
              </a:rPr>
              <a:t>Λοιπές ΜΟ με ΧΑ</a:t>
            </a:r>
            <a:endParaRPr lang="el-GR" sz="1600" dirty="0">
              <a:latin typeface="Bookman Old Style" pitchFamily="18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563888" y="256490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Bookman Old Style" pitchFamily="18" charset="0"/>
              </a:rPr>
              <a:t>ΔΧ</a:t>
            </a:r>
            <a:endParaRPr lang="el-GR" sz="2400" b="1" dirty="0">
              <a:latin typeface="Bookman Old Style" pitchFamily="18" charset="0"/>
            </a:endParaRPr>
          </a:p>
        </p:txBody>
      </p:sp>
      <p:cxnSp>
        <p:nvCxnSpPr>
          <p:cNvPr id="75" name="74 - Ευθύγραμμο βέλος σύνδεσης"/>
          <p:cNvCxnSpPr>
            <a:stCxn id="71" idx="2"/>
            <a:endCxn id="76" idx="0"/>
          </p:cNvCxnSpPr>
          <p:nvPr/>
        </p:nvCxnSpPr>
        <p:spPr>
          <a:xfrm flipH="1">
            <a:off x="3383868" y="3026569"/>
            <a:ext cx="1188132" cy="258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- TextBox"/>
          <p:cNvSpPr txBox="1"/>
          <p:nvPr/>
        </p:nvSpPr>
        <p:spPr>
          <a:xfrm>
            <a:off x="2483768" y="328498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Bookman Old Style" pitchFamily="18" charset="0"/>
              </a:rPr>
              <a:t>≥+6</a:t>
            </a:r>
          </a:p>
          <a:p>
            <a:pPr algn="ctr"/>
            <a:r>
              <a:rPr lang="el-GR" sz="2400" dirty="0" smtClean="0">
                <a:latin typeface="Bookman Old Style" pitchFamily="18" charset="0"/>
              </a:rPr>
              <a:t>Μικτή ΜΟ </a:t>
            </a:r>
            <a:endParaRPr lang="el-GR" sz="2000" dirty="0">
              <a:latin typeface="Bookman Old Style" pitchFamily="18" charset="0"/>
            </a:endParaRPr>
          </a:p>
        </p:txBody>
      </p:sp>
      <p:cxnSp>
        <p:nvCxnSpPr>
          <p:cNvPr id="78" name="77 - Ευθύγραμμο βέλος σύνδεσης"/>
          <p:cNvCxnSpPr>
            <a:stCxn id="71" idx="2"/>
            <a:endCxn id="79" idx="0"/>
          </p:cNvCxnSpPr>
          <p:nvPr/>
        </p:nvCxnSpPr>
        <p:spPr>
          <a:xfrm>
            <a:off x="4572000" y="3026569"/>
            <a:ext cx="720080" cy="258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- TextBox"/>
          <p:cNvSpPr txBox="1"/>
          <p:nvPr/>
        </p:nvSpPr>
        <p:spPr>
          <a:xfrm>
            <a:off x="4283968" y="328498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Bookman Old Style" pitchFamily="18" charset="0"/>
              </a:rPr>
              <a:t>≤+6</a:t>
            </a:r>
          </a:p>
          <a:p>
            <a:pPr algn="ctr"/>
            <a:r>
              <a:rPr lang="el-GR" sz="2400" dirty="0" smtClean="0">
                <a:latin typeface="Bookman Old Style" pitchFamily="18" charset="0"/>
              </a:rPr>
              <a:t>Συνύπαρξη ΜΟ με ΜΑ</a:t>
            </a:r>
            <a:endParaRPr lang="el-GR" sz="2000" dirty="0">
              <a:latin typeface="Bookman Old Style" pitchFamily="18" charset="0"/>
            </a:endParaRPr>
          </a:p>
        </p:txBody>
      </p:sp>
      <p:sp>
        <p:nvSpPr>
          <p:cNvPr id="89" name="88 - TextBox"/>
          <p:cNvSpPr txBox="1"/>
          <p:nvPr/>
        </p:nvSpPr>
        <p:spPr>
          <a:xfrm>
            <a:off x="3203848" y="6381328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ookman Old Style" pitchFamily="18" charset="0"/>
              </a:rPr>
              <a:t>Μαυροματίδης, Ερμηνεία αερίων αίματος, 2015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Συνοψίζοντας…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>
                <a:latin typeface="Bookman Old Style" pitchFamily="18" charset="0"/>
              </a:rPr>
              <a:t>Κάθε εργαστήριο πρέπει να έχει τιμές αναφοράς για το ΧΑ</a:t>
            </a:r>
          </a:p>
          <a:p>
            <a:r>
              <a:rPr lang="el-GR" dirty="0" smtClean="0">
                <a:latin typeface="Bookman Old Style" pitchFamily="18" charset="0"/>
              </a:rPr>
              <a:t>Αν είναι δυνατό ο κάθε ασθενής θα πρέπει να έχει τιμή αναφοράς για το ΧΑ</a:t>
            </a:r>
          </a:p>
          <a:p>
            <a:r>
              <a:rPr lang="el-GR" dirty="0" smtClean="0">
                <a:latin typeface="Bookman Old Style" pitchFamily="18" charset="0"/>
              </a:rPr>
              <a:t>Τα χάσματα βοηθούν στη διερεύνηση κατά κύριο λόγο των μεταβολικών οξεώσεων</a:t>
            </a:r>
          </a:p>
          <a:p>
            <a:r>
              <a:rPr lang="el-GR" dirty="0" smtClean="0">
                <a:latin typeface="Bookman Old Style" pitchFamily="18" charset="0"/>
              </a:rPr>
              <a:t>Θα πρέπει να διορθώνεται πάντοτε η τιμή του ΧΑ με βάση την τιμή της </a:t>
            </a:r>
            <a:r>
              <a:rPr lang="el-GR" dirty="0" err="1" smtClean="0">
                <a:latin typeface="Bookman Old Style" pitchFamily="18" charset="0"/>
              </a:rPr>
              <a:t>αλβουμίνης</a:t>
            </a:r>
            <a:r>
              <a:rPr lang="el-GR" dirty="0" smtClean="0">
                <a:latin typeface="Bookman Old Style" pitchFamily="18" charset="0"/>
              </a:rPr>
              <a:t> ή άλλων ηλεκτρολυτών (λ.χ. φωσφόρο)</a:t>
            </a:r>
          </a:p>
          <a:p>
            <a:r>
              <a:rPr lang="el-GR" dirty="0" smtClean="0">
                <a:latin typeface="Bookman Old Style" pitchFamily="18" charset="0"/>
              </a:rPr>
              <a:t>Τα χάσματα βοηθούν τη διαγνωστική διαδικασία , η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οποία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, </a:t>
            </a:r>
            <a:r>
              <a:rPr lang="el-GR" b="1" dirty="0" smtClean="0">
                <a:solidFill>
                  <a:srgbClr val="FFFF00"/>
                </a:solidFill>
                <a:latin typeface="Bookman Old Style" pitchFamily="18" charset="0"/>
              </a:rPr>
              <a:t>όμως, θα πρέπει να στηρίζεται κατά κύριο λόγο</a:t>
            </a:r>
            <a:r>
              <a:rPr lang="el-GR" dirty="0" smtClean="0">
                <a:latin typeface="Bookman Old Style" pitchFamily="18" charset="0"/>
              </a:rPr>
              <a:t> στη λήψη ιστορικού, την κλινική εικόνα και σε άλλα εργαστηριακά ευρήματα</a:t>
            </a:r>
          </a:p>
          <a:p>
            <a:pPr>
              <a:buNone/>
            </a:pP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75778" name="Picture 2" descr="https://menoumethess.files.wordpress.com/2015/04/2011031100335-preview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323528" y="260648"/>
            <a:ext cx="8352928" cy="576064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08012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Η έρευνα συνεχίζεται…</a:t>
            </a:r>
            <a:endParaRPr lang="el-GR" b="1" dirty="0">
              <a:solidFill>
                <a:schemeClr val="accent6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  <a:latin typeface="Bookman Old Style" pitchFamily="18" charset="0"/>
              </a:rPr>
              <a:t>Gamblegramm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2296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6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7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7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8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8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9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9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Ποιά είναι τα χάσματα</a:t>
            </a:r>
            <a:r>
              <a:rPr lang="en-US" b="1" dirty="0" smtClean="0">
                <a:solidFill>
                  <a:srgbClr val="FFC000"/>
                </a:solidFill>
                <a:latin typeface="Bookman Old Style" pitchFamily="18" charset="0"/>
              </a:rPr>
              <a:t>;</a:t>
            </a:r>
            <a:endParaRPr lang="el-GR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Χάσμα ανιόντων ορού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Δέλτα Χάσμα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Χάσμα ανιόντων ούρων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Ωσμωτικό Χάσμα ορού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Bookman Old Style" pitchFamily="18" charset="0"/>
              </a:rPr>
              <a:t>Ωσμωτικό Χάσμα ούρων</a:t>
            </a:r>
            <a:endParaRPr lang="el-G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Ηλεκτρική ισορροπία στον ορό αίματος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98776" cy="41330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Bookman Old Style" pitchFamily="18" charset="0"/>
              </a:rPr>
              <a:t>Na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+ </a:t>
            </a:r>
          </a:p>
          <a:p>
            <a:pPr algn="ctr">
              <a:buNone/>
            </a:pPr>
            <a:r>
              <a:rPr lang="en-US" dirty="0" smtClean="0">
                <a:latin typeface="Bookman Old Style" pitchFamily="18" charset="0"/>
              </a:rPr>
              <a:t>K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+ </a:t>
            </a:r>
          </a:p>
          <a:p>
            <a:pPr algn="ctr">
              <a:buNone/>
            </a:pPr>
            <a:r>
              <a:rPr lang="en-US" dirty="0" smtClean="0">
                <a:latin typeface="Bookman Old Style" pitchFamily="18" charset="0"/>
              </a:rPr>
              <a:t>Ca</a:t>
            </a:r>
            <a:r>
              <a:rPr lang="el-GR" baseline="30000" dirty="0" smtClean="0">
                <a:latin typeface="Bookman Old Style" pitchFamily="18" charset="0"/>
              </a:rPr>
              <a:t>2+</a:t>
            </a: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+ </a:t>
            </a:r>
          </a:p>
          <a:p>
            <a:pPr algn="ctr">
              <a:buNone/>
            </a:pPr>
            <a:r>
              <a:rPr lang="en-US" dirty="0" smtClean="0">
                <a:latin typeface="Bookman Old Style" pitchFamily="18" charset="0"/>
              </a:rPr>
              <a:t>Mg</a:t>
            </a:r>
            <a:r>
              <a:rPr lang="el-GR" baseline="30000" dirty="0" smtClean="0">
                <a:latin typeface="Bookman Old Style" pitchFamily="18" charset="0"/>
              </a:rPr>
              <a:t>2+</a:t>
            </a: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+ </a:t>
            </a: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Πρωτεΐνες</a:t>
            </a:r>
            <a:r>
              <a:rPr lang="el-GR" baseline="30000" dirty="0" smtClean="0">
                <a:latin typeface="Bookman Old Style" pitchFamily="18" charset="0"/>
              </a:rPr>
              <a:t>+</a:t>
            </a: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endParaRPr lang="el-GR" dirty="0">
              <a:latin typeface="Bookman Old Style" pitchFamily="18" charset="0"/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err="1" smtClean="0">
                <a:latin typeface="Bookman Old Style" pitchFamily="18" charset="0"/>
              </a:rPr>
              <a:t>Cl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+</a:t>
            </a: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HCO</a:t>
            </a:r>
            <a:r>
              <a:rPr lang="el-GR" baseline="-25000" dirty="0" smtClean="0">
                <a:latin typeface="Bookman Old Style" pitchFamily="18" charset="0"/>
              </a:rPr>
              <a:t>3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+ </a:t>
            </a: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Πρωτεΐνες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+ </a:t>
            </a:r>
          </a:p>
          <a:p>
            <a:pPr algn="ctr">
              <a:buNone/>
            </a:pPr>
            <a:r>
              <a:rPr lang="en-US" dirty="0" smtClean="0">
                <a:latin typeface="Bookman Old Style" pitchFamily="18" charset="0"/>
              </a:rPr>
              <a:t>HPO</a:t>
            </a:r>
            <a:r>
              <a:rPr lang="el-GR" baseline="-25000" dirty="0" smtClean="0">
                <a:latin typeface="Bookman Old Style" pitchFamily="18" charset="0"/>
              </a:rPr>
              <a:t>4</a:t>
            </a:r>
            <a:r>
              <a:rPr lang="el-GR" baseline="30000" dirty="0" smtClean="0">
                <a:latin typeface="Bookman Old Style" pitchFamily="18" charset="0"/>
              </a:rPr>
              <a:t>2-</a:t>
            </a:r>
            <a:r>
              <a:rPr lang="el-GR" dirty="0" smtClean="0">
                <a:latin typeface="Bookman Old Style" pitchFamily="18" charset="0"/>
              </a:rPr>
              <a:t>/</a:t>
            </a:r>
            <a:r>
              <a:rPr lang="en-US" dirty="0" smtClean="0">
                <a:latin typeface="Bookman Old Style" pitchFamily="18" charset="0"/>
              </a:rPr>
              <a:t>HPO</a:t>
            </a:r>
            <a:r>
              <a:rPr lang="el-GR" baseline="-25000" dirty="0" smtClean="0">
                <a:latin typeface="Bookman Old Style" pitchFamily="18" charset="0"/>
              </a:rPr>
              <a:t>4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+ </a:t>
            </a:r>
          </a:p>
          <a:p>
            <a:pPr algn="ctr">
              <a:buNone/>
            </a:pPr>
            <a:r>
              <a:rPr lang="en-US" dirty="0" smtClean="0">
                <a:latin typeface="Bookman Old Style" pitchFamily="18" charset="0"/>
              </a:rPr>
              <a:t>SO</a:t>
            </a:r>
            <a:r>
              <a:rPr lang="el-GR" baseline="-25000" dirty="0" smtClean="0">
                <a:latin typeface="Bookman Old Style" pitchFamily="18" charset="0"/>
              </a:rPr>
              <a:t>4</a:t>
            </a:r>
            <a:r>
              <a:rPr lang="el-GR" baseline="30000" dirty="0" smtClean="0">
                <a:latin typeface="Bookman Old Style" pitchFamily="18" charset="0"/>
              </a:rPr>
              <a:t>2-</a:t>
            </a: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+ </a:t>
            </a:r>
          </a:p>
          <a:p>
            <a:pPr algn="ctr">
              <a:buNone/>
            </a:pPr>
            <a:r>
              <a:rPr lang="en-US" dirty="0" smtClean="0">
                <a:latin typeface="Bookman Old Style" pitchFamily="18" charset="0"/>
              </a:rPr>
              <a:t>OA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4" name="3 - Έλλειψη"/>
          <p:cNvSpPr/>
          <p:nvPr/>
        </p:nvSpPr>
        <p:spPr>
          <a:xfrm>
            <a:off x="1979712" y="1484784"/>
            <a:ext cx="864096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6228184" y="1484784"/>
            <a:ext cx="792088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5940152" y="2276872"/>
            <a:ext cx="1512168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4211960" y="3068960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=</a:t>
            </a:r>
            <a:endParaRPr lang="el-GR" sz="4400" dirty="0"/>
          </a:p>
        </p:txBody>
      </p:sp>
      <p:sp useBgFill="1">
        <p:nvSpPr>
          <p:cNvPr id="10" name="9 - Ορθογώνιο"/>
          <p:cNvSpPr/>
          <p:nvPr/>
        </p:nvSpPr>
        <p:spPr>
          <a:xfrm>
            <a:off x="1043608" y="3212976"/>
            <a:ext cx="266429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Bookman Old Style" pitchFamily="18" charset="0"/>
              </a:rPr>
              <a:t>Δυσχερής μετατροπή μονάδας μέτρησης από </a:t>
            </a:r>
            <a:r>
              <a:rPr lang="en-US" sz="2400" dirty="0" smtClean="0">
                <a:latin typeface="Bookman Old Style" pitchFamily="18" charset="0"/>
              </a:rPr>
              <a:t>mg</a:t>
            </a:r>
            <a:r>
              <a:rPr lang="el-GR" sz="2400" dirty="0" smtClean="0">
                <a:latin typeface="Bookman Old Style" pitchFamily="18" charset="0"/>
              </a:rPr>
              <a:t> σε </a:t>
            </a:r>
            <a:r>
              <a:rPr lang="en-US" sz="2400" dirty="0" err="1" smtClean="0">
                <a:latin typeface="Bookman Old Style" pitchFamily="18" charset="0"/>
              </a:rPr>
              <a:t>mmol</a:t>
            </a:r>
            <a:endParaRPr lang="el-GR" sz="2400" dirty="0">
              <a:latin typeface="Bookman Old Style" pitchFamily="18" charset="0"/>
            </a:endParaRPr>
          </a:p>
        </p:txBody>
      </p:sp>
      <p:sp useBgFill="1">
        <p:nvSpPr>
          <p:cNvPr id="11" name="10 - Ορθογώνιο"/>
          <p:cNvSpPr/>
          <p:nvPr/>
        </p:nvSpPr>
        <p:spPr>
          <a:xfrm>
            <a:off x="5148064" y="3068960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latin typeface="Bookman Old Style" pitchFamily="18" charset="0"/>
              </a:rPr>
              <a:t>Δυσχερής μετατροπή μονάδας μέτρησης από </a:t>
            </a:r>
            <a:r>
              <a:rPr lang="en-US" sz="1400" dirty="0" smtClean="0">
                <a:latin typeface="Bookman Old Style" pitchFamily="18" charset="0"/>
              </a:rPr>
              <a:t>mg</a:t>
            </a:r>
            <a:r>
              <a:rPr lang="el-GR" sz="1400" dirty="0" smtClean="0">
                <a:latin typeface="Bookman Old Style" pitchFamily="18" charset="0"/>
              </a:rPr>
              <a:t> σε </a:t>
            </a:r>
            <a:r>
              <a:rPr lang="en-US" sz="1400" dirty="0" err="1" smtClean="0">
                <a:latin typeface="Bookman Old Style" pitchFamily="18" charset="0"/>
              </a:rPr>
              <a:t>mmol</a:t>
            </a:r>
            <a:endParaRPr lang="el-GR" sz="1400" dirty="0">
              <a:latin typeface="Bookman Old Style" pitchFamily="18" charset="0"/>
            </a:endParaRPr>
          </a:p>
        </p:txBody>
      </p:sp>
      <p:sp useBgFill="1">
        <p:nvSpPr>
          <p:cNvPr id="12" name="11 - Ορθογώνιο"/>
          <p:cNvSpPr/>
          <p:nvPr/>
        </p:nvSpPr>
        <p:spPr>
          <a:xfrm>
            <a:off x="5148064" y="3933056"/>
            <a:ext cx="324036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Bookman Old Style" pitchFamily="18" charset="0"/>
              </a:rPr>
              <a:t>Δύσκολος ο ακριβής προσδιορισμός συγκέντρωσής τους</a:t>
            </a:r>
            <a:endParaRPr lang="el-GR" sz="2400" dirty="0">
              <a:latin typeface="Bookman Old Style" pitchFamily="18" charset="0"/>
            </a:endParaRPr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043608" y="3212976"/>
            <a:ext cx="266429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Bookman Old Style" pitchFamily="18" charset="0"/>
              </a:rPr>
              <a:t>Μη μετρήσιμα κατιόντα</a:t>
            </a:r>
            <a:endParaRPr lang="el-GR" sz="2400" dirty="0">
              <a:latin typeface="Bookman Old Style" pitchFamily="18" charset="0"/>
            </a:endParaRPr>
          </a:p>
        </p:txBody>
      </p:sp>
      <p:sp useBgFill="1">
        <p:nvSpPr>
          <p:cNvPr id="14" name="13 - Ορθογώνιο"/>
          <p:cNvSpPr/>
          <p:nvPr/>
        </p:nvSpPr>
        <p:spPr>
          <a:xfrm>
            <a:off x="5148064" y="3068960"/>
            <a:ext cx="3240360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Bookman Old Style" pitchFamily="18" charset="0"/>
              </a:rPr>
              <a:t>Μη μετρήσιμα ανιόντα</a:t>
            </a:r>
            <a:endParaRPr lang="el-GR" sz="2400" dirty="0">
              <a:latin typeface="Bookman Old Style" pitchFamily="18" charset="0"/>
            </a:endParaRPr>
          </a:p>
        </p:txBody>
      </p:sp>
      <p:sp>
        <p:nvSpPr>
          <p:cNvPr id="16" name="15 - Έλλειψη"/>
          <p:cNvSpPr/>
          <p:nvPr/>
        </p:nvSpPr>
        <p:spPr>
          <a:xfrm>
            <a:off x="1907704" y="2276872"/>
            <a:ext cx="864096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Bookman Old Style" pitchFamily="18" charset="0"/>
              </a:rPr>
              <a:t>Ηλεκτρική ισορροπία στον ορό αίματος (2)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>
                <a:latin typeface="Bookman Old Style" pitchFamily="18" charset="0"/>
              </a:rPr>
              <a:t>Χάσμα Ανιόντων ορού =</a:t>
            </a: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Μη μετρήσιμα ανιόντα - Μη μετρήσιμα κατιόντα = </a:t>
            </a:r>
            <a:r>
              <a:rPr lang="en-US" smtClean="0">
                <a:latin typeface="Bookman Old Style" pitchFamily="18" charset="0"/>
              </a:rPr>
              <a:t>Na</a:t>
            </a:r>
            <a:r>
              <a:rPr lang="el-GR" baseline="30000" smtClean="0">
                <a:latin typeface="Bookman Old Style" pitchFamily="18" charset="0"/>
              </a:rPr>
              <a:t>+</a:t>
            </a:r>
            <a:r>
              <a:rPr lang="el-GR" smtClean="0">
                <a:latin typeface="Bookman Old Style" pitchFamily="18" charset="0"/>
              </a:rPr>
              <a:t> + </a:t>
            </a:r>
            <a:r>
              <a:rPr lang="en-US" smtClean="0">
                <a:latin typeface="Bookman Old Style" pitchFamily="18" charset="0"/>
              </a:rPr>
              <a:t>K</a:t>
            </a:r>
            <a:r>
              <a:rPr lang="el-GR" baseline="30000" smtClean="0">
                <a:latin typeface="Bookman Old Style" pitchFamily="18" charset="0"/>
              </a:rPr>
              <a:t>+</a:t>
            </a:r>
            <a:r>
              <a:rPr lang="el-GR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- (</a:t>
            </a:r>
            <a:r>
              <a:rPr lang="en-US" dirty="0" err="1" smtClean="0">
                <a:latin typeface="Bookman Old Style" pitchFamily="18" charset="0"/>
              </a:rPr>
              <a:t>Cl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 + </a:t>
            </a:r>
            <a:r>
              <a:rPr lang="en-US" dirty="0" smtClean="0">
                <a:latin typeface="Bookman Old Style" pitchFamily="18" charset="0"/>
              </a:rPr>
              <a:t>HCO</a:t>
            </a:r>
            <a:r>
              <a:rPr lang="el-GR" baseline="-25000" dirty="0" smtClean="0">
                <a:latin typeface="Bookman Old Style" pitchFamily="18" charset="0"/>
              </a:rPr>
              <a:t>3</a:t>
            </a:r>
            <a:r>
              <a:rPr lang="el-GR" baseline="30000" dirty="0" smtClean="0">
                <a:latin typeface="Bookman Old Style" pitchFamily="18" charset="0"/>
              </a:rPr>
              <a:t>-</a:t>
            </a:r>
            <a:r>
              <a:rPr lang="el-GR" dirty="0" smtClean="0">
                <a:latin typeface="Bookman Old Style" pitchFamily="18" charset="0"/>
              </a:rPr>
              <a:t>)</a:t>
            </a:r>
          </a:p>
          <a:p>
            <a:pPr algn="ctr">
              <a:buNone/>
            </a:pPr>
            <a:endParaRPr lang="el-GR" dirty="0">
              <a:latin typeface="Bookman Old Style" pitchFamily="18" charset="0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 flipH="1">
            <a:off x="4283968" y="2780928"/>
            <a:ext cx="432048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Βέλος προς τα κάτω"/>
          <p:cNvSpPr/>
          <p:nvPr/>
        </p:nvSpPr>
        <p:spPr>
          <a:xfrm>
            <a:off x="4067944" y="3501008"/>
            <a:ext cx="1008112" cy="115212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Στρογγυλεμένο ορθογώνιο"/>
          <p:cNvSpPr/>
          <p:nvPr/>
        </p:nvSpPr>
        <p:spPr>
          <a:xfrm>
            <a:off x="611560" y="5013176"/>
            <a:ext cx="8064896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Bookman Old Style" pitchFamily="18" charset="0"/>
              </a:rPr>
              <a:t>ΧΑΣΜΑ ΑΝΙΟΝΤΩΝ ΟΡΟΥ = </a:t>
            </a:r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</a:rPr>
              <a:t>Na</a:t>
            </a:r>
            <a:r>
              <a:rPr lang="el-GR" sz="2800" b="1" baseline="30000" dirty="0" smtClean="0">
                <a:solidFill>
                  <a:schemeClr val="bg1"/>
                </a:solidFill>
                <a:latin typeface="Bookman Old Style" pitchFamily="18" charset="0"/>
              </a:rPr>
              <a:t>+</a:t>
            </a:r>
            <a:r>
              <a:rPr lang="el-GR" sz="2800" b="1" dirty="0" smtClean="0">
                <a:solidFill>
                  <a:schemeClr val="bg1"/>
                </a:solidFill>
                <a:latin typeface="Bookman Old Style" pitchFamily="18" charset="0"/>
              </a:rPr>
              <a:t> - (</a:t>
            </a:r>
            <a:r>
              <a:rPr lang="en-US" sz="2800" b="1" dirty="0" err="1" smtClean="0">
                <a:solidFill>
                  <a:schemeClr val="bg1"/>
                </a:solidFill>
                <a:latin typeface="Bookman Old Style" pitchFamily="18" charset="0"/>
              </a:rPr>
              <a:t>Cl</a:t>
            </a:r>
            <a:r>
              <a:rPr lang="el-GR" sz="2800" b="1" baseline="30000" dirty="0" smtClean="0">
                <a:solidFill>
                  <a:schemeClr val="bg1"/>
                </a:solidFill>
                <a:latin typeface="Bookman Old Style" pitchFamily="18" charset="0"/>
              </a:rPr>
              <a:t>-</a:t>
            </a:r>
            <a:r>
              <a:rPr lang="el-GR" sz="2800" b="1" dirty="0" smtClean="0">
                <a:solidFill>
                  <a:schemeClr val="bg1"/>
                </a:solidFill>
                <a:latin typeface="Bookman Old Style" pitchFamily="18" charset="0"/>
              </a:rPr>
              <a:t> + </a:t>
            </a:r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</a:rPr>
              <a:t>HCO</a:t>
            </a:r>
            <a:r>
              <a:rPr lang="el-GR" sz="2800" b="1" baseline="-25000" dirty="0" smtClean="0">
                <a:solidFill>
                  <a:schemeClr val="bg1"/>
                </a:solidFill>
                <a:latin typeface="Bookman Old Style" pitchFamily="18" charset="0"/>
              </a:rPr>
              <a:t>3</a:t>
            </a:r>
            <a:r>
              <a:rPr lang="el-GR" sz="2800" b="1" baseline="30000" dirty="0" smtClean="0">
                <a:solidFill>
                  <a:schemeClr val="bg1"/>
                </a:solidFill>
                <a:latin typeface="Bookman Old Style" pitchFamily="18" charset="0"/>
              </a:rPr>
              <a:t>-</a:t>
            </a:r>
            <a:r>
              <a:rPr lang="el-GR" sz="2800" b="1" dirty="0" smtClean="0">
                <a:solidFill>
                  <a:schemeClr val="bg1"/>
                </a:solidFill>
                <a:latin typeface="Bookman Old Style" pitchFamily="18" charset="0"/>
              </a:rPr>
              <a:t>) </a:t>
            </a:r>
            <a:endParaRPr lang="el-GR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1|4.5|9.6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1|4.2|6.9|7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4|3.4|4.4|3.2|6.2|3.8|4.6|3.6|6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3.9|19.2|2.8|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.7|5.7|0.9|1.8|3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2.7|3.7|10.4|6.1|3|1.5|2.6|9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4.2|2.9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|1.1|0.6|1.7|0.7|0.5|0.6|0.9|0.7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1|2.5|0.4|5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4|3.9|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2|0.5|0.5|0.7|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3|10.7|4.1|11.1|3.6|5.2|10.8|4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8.8|8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1|8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1|5.3|7.9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8.8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3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8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0.8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2800</Words>
  <Application>Microsoft Office PowerPoint</Application>
  <PresentationFormat>Προβολή στην οθόνη (4:3)</PresentationFormat>
  <Paragraphs>529</Paragraphs>
  <Slides>59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59</vt:i4>
      </vt:variant>
    </vt:vector>
  </HeadingPairs>
  <TitlesOfParts>
    <vt:vector size="60" baseType="lpstr">
      <vt:lpstr>Θέμα του Office</vt:lpstr>
      <vt:lpstr>Σημασία των χασμάτων στη διερεύνηση και θεραπεία  των οξεοβασικών διαταραχών </vt:lpstr>
      <vt:lpstr>Παρουσίαση του PowerPoint</vt:lpstr>
      <vt:lpstr>Αναγκαιότητα των χασμάτων</vt:lpstr>
      <vt:lpstr>Ιστορική αναδρομή στα χάσματα</vt:lpstr>
      <vt:lpstr>Αρχή της ηλεκτρικής ισορροπίας των υγρών του ανθρωπίνου σώματος</vt:lpstr>
      <vt:lpstr>Gamblegramm</vt:lpstr>
      <vt:lpstr>Ποιά είναι τα χάσματα;</vt:lpstr>
      <vt:lpstr>Ηλεκτρική ισορροπία στον ορό αίματος (1)</vt:lpstr>
      <vt:lpstr>Ηλεκτρική ισορροπία στον ορό αίματος (2)</vt:lpstr>
      <vt:lpstr>Σχηματικός προσδιορισμός χάσματος ανιόντων ορού</vt:lpstr>
      <vt:lpstr>Φυσιολογικές τιμές ΧΑ ορού (1)</vt:lpstr>
      <vt:lpstr>Φυσιολογικές τιμές ΧΑ ορού (2)</vt:lpstr>
      <vt:lpstr>Φυσιολογικές τιμές ΧΑ ορού (3)</vt:lpstr>
      <vt:lpstr>Προσδιορισμός φυσιολογικού  ΧΑ ορού</vt:lpstr>
      <vt:lpstr>Ορισμός και συχνότητα του αυξημένου ΧΑ</vt:lpstr>
      <vt:lpstr>Αίτια αυξημένου ΧΑ ορού</vt:lpstr>
      <vt:lpstr>Αυξημένο ΧΑ &amp; Μεταβολική Οξέωση</vt:lpstr>
      <vt:lpstr>Αίτια μεταβολικής οξέωσης με αυξημένο ΧΑ</vt:lpstr>
      <vt:lpstr>Μηχανισμός αύξησης του ΧΑ ορού</vt:lpstr>
      <vt:lpstr>Μνημοτεχνικοί κανόνες</vt:lpstr>
      <vt:lpstr>Νεότερα δεδομένα</vt:lpstr>
      <vt:lpstr>Μεταβολική οξέωση από χρόνια χρήση ακεταμινοφαίνης</vt:lpstr>
      <vt:lpstr>Μεταβολική οξέωση με φυσιολογικό ΧΑ (1)</vt:lpstr>
      <vt:lpstr>Μεταβολική οξέωση με φυσιολογικό ΧΑ (2)</vt:lpstr>
      <vt:lpstr>Πιθανοί μηχανισμοί ΜΟ με φυσιολογικό ΧΑ</vt:lpstr>
      <vt:lpstr>Σημασία του K+ στη ΜΟ με φυσιολογικό ΧΑ</vt:lpstr>
      <vt:lpstr>Μειωμένο- Αρνητικό ΧΑ ορού</vt:lpstr>
      <vt:lpstr>Μειωμένο ΧΑ ορού</vt:lpstr>
      <vt:lpstr>Μειωμένο ΧΑ ορού και Υπαλβουμιναιμία</vt:lpstr>
      <vt:lpstr>Χρησιμότητα ΧΑ ορού</vt:lpstr>
      <vt:lpstr>Ποιά είναι τα χάσματα;</vt:lpstr>
      <vt:lpstr>Δέλτα Χάσμα (ΔΧ)</vt:lpstr>
      <vt:lpstr>Δέλτα Χάσμα (ΔΧ)</vt:lpstr>
      <vt:lpstr>Τί υποδηλώνει το ΔΧ;</vt:lpstr>
      <vt:lpstr>Χρησιμότητα ΔΧ</vt:lpstr>
      <vt:lpstr>Παράγοντες που επηρεάζουν το ΔΧ</vt:lpstr>
      <vt:lpstr>Προσθήκη θειϊκού οξέος</vt:lpstr>
      <vt:lpstr>L- Γαλακτική Οξέωση</vt:lpstr>
      <vt:lpstr>Διαβητική Κετοξέωση</vt:lpstr>
      <vt:lpstr>Διαβητική Κετοξέωση</vt:lpstr>
      <vt:lpstr>Ποιά είναι τα χάσματα;</vt:lpstr>
      <vt:lpstr>Χάσμα ανιόντων ούρων</vt:lpstr>
      <vt:lpstr>Χάσμα ανιόντων ούρων</vt:lpstr>
      <vt:lpstr>Ερμηνεία ΧΑ ούρων σε Μεταβολική Οξέωση με φυσιολογικό ΧΑ</vt:lpstr>
      <vt:lpstr>Προσοχή στη χρήση ΧΑ ούρων</vt:lpstr>
      <vt:lpstr>Ποιά είναι τα χάσματα;</vt:lpstr>
      <vt:lpstr>Ωσμωτικό Χάσμα ορού</vt:lpstr>
      <vt:lpstr>Ωσμωτικό Χάσμα ορού</vt:lpstr>
      <vt:lpstr>Αίτια πρόκλησης αυξημένου ΩΧ και ΧΑ ορού</vt:lpstr>
      <vt:lpstr>Σχέση ΩΧ-ΧΑ ανάλογα με το χρόνο λήψης μίας ουσίας</vt:lpstr>
      <vt:lpstr>Ποιά είναι τα χάσματα;</vt:lpstr>
      <vt:lpstr>Ωσμωτικό Χάσμα Ούρων</vt:lpstr>
      <vt:lpstr>Προοπτικές στη χρήση των χασμάτων</vt:lpstr>
      <vt:lpstr>ΧΑ ορού και δείκτες φλεγμονής στο γενικό πληθυσμό</vt:lpstr>
      <vt:lpstr>Πρώιμη νεφρική ανεπάρκεια και ΧΑ ορού</vt:lpstr>
      <vt:lpstr>ΧΑ ορού στους αιμοκαθαιρόμενους ασθενείς</vt:lpstr>
      <vt:lpstr>Αλγόριθμος για τη Μεταβολική Οξέωση</vt:lpstr>
      <vt:lpstr>Συνοψίζοντας…</vt:lpstr>
      <vt:lpstr>Η έρευνα συνεχίζεται…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Σημασία των χασμάτων στη διερεύνηση και θεραπεία  των οξεοβασικών διαταραχών</dc:title>
  <dc:creator>Nikos Kaplanis</dc:creator>
  <cp:lastModifiedBy>skn</cp:lastModifiedBy>
  <cp:revision>186</cp:revision>
  <dcterms:created xsi:type="dcterms:W3CDTF">2015-08-16T13:55:28Z</dcterms:created>
  <dcterms:modified xsi:type="dcterms:W3CDTF">2015-09-28T02:53:52Z</dcterms:modified>
</cp:coreProperties>
</file>